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7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9" r:id="rId8"/>
    <p:sldId id="262" r:id="rId9"/>
    <p:sldId id="264" r:id="rId10"/>
    <p:sldId id="266" r:id="rId11"/>
    <p:sldId id="267" r:id="rId12"/>
    <p:sldId id="268" r:id="rId13"/>
    <p:sldId id="263" r:id="rId14"/>
    <p:sldId id="265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1" autoAdjust="0"/>
    <p:restoredTop sz="94660"/>
  </p:normalViewPr>
  <p:slideViewPr>
    <p:cSldViewPr snapToGrid="0" showGuides="1">
      <p:cViewPr varScale="1">
        <p:scale>
          <a:sx n="77" d="100"/>
          <a:sy n="77" d="100"/>
        </p:scale>
        <p:origin x="232" y="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nex\Desktop\New%20XLSX%20Worksheet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nex\Desktop\New%20XLSX%20Worksheet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nex\Desktop\New%20XLSX%20Worksheet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nex\Desktop\New%20XLSX%20Worksheet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000" b="1">
                <a:solidFill>
                  <a:schemeClr val="tx1"/>
                </a:solidFill>
              </a:rPr>
              <a:t>Frequency of Anxiety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Frequency</c:v>
                </c:pt>
              </c:strCache>
            </c:strRef>
          </c:tx>
          <c:dPt>
            <c:idx val="0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715-4437-AAF7-F8E026C143BD}"/>
              </c:ext>
            </c:extLst>
          </c:dPt>
          <c:dPt>
            <c:idx val="1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4715-4437-AAF7-F8E026C143BD}"/>
              </c:ext>
            </c:extLst>
          </c:dPt>
          <c:dPt>
            <c:idx val="2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4715-4437-AAF7-F8E026C143BD}"/>
              </c:ext>
            </c:extLst>
          </c:dPt>
          <c:dPt>
            <c:idx val="3"/>
            <c:bubble3D val="0"/>
            <c:spPr>
              <a:solidFill>
                <a:schemeClr val="accent6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4715-4437-AAF7-F8E026C143BD}"/>
              </c:ext>
            </c:extLst>
          </c:dPt>
          <c:dLbls>
            <c:dLbl>
              <c:idx val="0"/>
              <c:layout>
                <c:manualLayout>
                  <c:x val="-0.11351886369120812"/>
                  <c:y val="0.16810650596780419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715-4437-AAF7-F8E026C143BD}"/>
                </c:ext>
              </c:extLst>
            </c:dLbl>
            <c:dLbl>
              <c:idx val="1"/>
              <c:layout>
                <c:manualLayout>
                  <c:x val="-0.10261771910988413"/>
                  <c:y val="-0.15751790911046315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715-4437-AAF7-F8E026C143BD}"/>
                </c:ext>
              </c:extLst>
            </c:dLbl>
            <c:dLbl>
              <c:idx val="2"/>
              <c:layout>
                <c:manualLayout>
                  <c:x val="0.16316410551806296"/>
                  <c:y val="-3.3116185220585827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715-4437-AAF7-F8E026C143BD}"/>
                </c:ext>
              </c:extLst>
            </c:dLbl>
            <c:dLbl>
              <c:idx val="3"/>
              <c:layout>
                <c:manualLayout>
                  <c:x val="8.9505876324975114E-2"/>
                  <c:y val="0.16786737358212123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4715-4437-AAF7-F8E026C143B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No anxiety</c:v>
                </c:pt>
                <c:pt idx="1">
                  <c:v>Mild anxiety</c:v>
                </c:pt>
                <c:pt idx="2">
                  <c:v>Moderate anxiety</c:v>
                </c:pt>
                <c:pt idx="3">
                  <c:v>Severe anxiety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30</c:v>
                </c:pt>
                <c:pt idx="1">
                  <c:v>57</c:v>
                </c:pt>
                <c:pt idx="2">
                  <c:v>34</c:v>
                </c:pt>
                <c:pt idx="3">
                  <c:v>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4715-4437-AAF7-F8E026C143B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Percentage</c:v>
                </c:pt>
              </c:strCache>
            </c:strRef>
          </c:tx>
          <c:dPt>
            <c:idx val="0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A-4715-4437-AAF7-F8E026C143BD}"/>
              </c:ext>
            </c:extLst>
          </c:dPt>
          <c:dPt>
            <c:idx val="1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C-4715-4437-AAF7-F8E026C143BD}"/>
              </c:ext>
            </c:extLst>
          </c:dPt>
          <c:dPt>
            <c:idx val="2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E-4715-4437-AAF7-F8E026C143BD}"/>
              </c:ext>
            </c:extLst>
          </c:dPt>
          <c:dPt>
            <c:idx val="3"/>
            <c:bubble3D val="0"/>
            <c:spPr>
              <a:solidFill>
                <a:schemeClr val="accent6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0-4715-4437-AAF7-F8E026C143B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No anxiety</c:v>
                </c:pt>
                <c:pt idx="1">
                  <c:v>Mild anxiety</c:v>
                </c:pt>
                <c:pt idx="2">
                  <c:v>Moderate anxiety</c:v>
                </c:pt>
                <c:pt idx="3">
                  <c:v>Severe anxiety</c:v>
                </c:pt>
              </c:strCache>
            </c:strRef>
          </c:cat>
          <c:val>
            <c:numRef>
              <c:f>Sheet1!$C$2:$C$5</c:f>
              <c:numCache>
                <c:formatCode>0.00%</c:formatCode>
                <c:ptCount val="4"/>
                <c:pt idx="0">
                  <c:v>0.20699999999999999</c:v>
                </c:pt>
                <c:pt idx="1">
                  <c:v>0.39300000000000002</c:v>
                </c:pt>
                <c:pt idx="2">
                  <c:v>0.23400000000000001</c:v>
                </c:pt>
                <c:pt idx="3">
                  <c:v>0.16600000000000001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4715-4437-AAF7-F8E026C143BD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000" b="1"/>
              <a:t>Frequency of Depression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Sheet1!$B$7</c:f>
              <c:strCache>
                <c:ptCount val="1"/>
                <c:pt idx="0">
                  <c:v>Frequency</c:v>
                </c:pt>
              </c:strCache>
            </c:strRef>
          </c:tx>
          <c:dPt>
            <c:idx val="0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F02-4251-BFCC-E14E76EA3ACB}"/>
              </c:ext>
            </c:extLst>
          </c:dPt>
          <c:dPt>
            <c:idx val="1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F02-4251-BFCC-E14E76EA3ACB}"/>
              </c:ext>
            </c:extLst>
          </c:dPt>
          <c:dPt>
            <c:idx val="2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CF02-4251-BFCC-E14E76EA3ACB}"/>
              </c:ext>
            </c:extLst>
          </c:dPt>
          <c:dPt>
            <c:idx val="3"/>
            <c:bubble3D val="0"/>
            <c:spPr>
              <a:solidFill>
                <a:schemeClr val="accent6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CF02-4251-BFCC-E14E76EA3ACB}"/>
              </c:ext>
            </c:extLst>
          </c:dPt>
          <c:dLbls>
            <c:dLbl>
              <c:idx val="0"/>
              <c:layout>
                <c:manualLayout>
                  <c:x val="-0.18666450517214761"/>
                  <c:y val="-0.1464369808708336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F02-4251-BFCC-E14E76EA3ACB}"/>
                </c:ext>
              </c:extLst>
            </c:dLbl>
            <c:dLbl>
              <c:idx val="1"/>
              <c:layout>
                <c:manualLayout>
                  <c:x val="0.14025613710050946"/>
                  <c:y val="-5.9610365605707823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F02-4251-BFCC-E14E76EA3ACB}"/>
                </c:ext>
              </c:extLst>
            </c:dLbl>
            <c:dLbl>
              <c:idx val="2"/>
              <c:layout>
                <c:manualLayout>
                  <c:x val="0.13800355102670986"/>
                  <c:y val="7.4730324202432447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F02-4251-BFCC-E14E76EA3ACB}"/>
                </c:ext>
              </c:extLst>
            </c:dLbl>
            <c:dLbl>
              <c:idx val="3"/>
              <c:layout>
                <c:manualLayout>
                  <c:x val="4.3085687818434464E-2"/>
                  <c:y val="0.16444567668478055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CF02-4251-BFCC-E14E76EA3AC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Sheet1!$A$8:$A$11</c:f>
              <c:strCache>
                <c:ptCount val="4"/>
                <c:pt idx="0">
                  <c:v>No depression </c:v>
                </c:pt>
                <c:pt idx="1">
                  <c:v>Mild depression </c:v>
                </c:pt>
                <c:pt idx="2">
                  <c:v>Moderate depression </c:v>
                </c:pt>
                <c:pt idx="3">
                  <c:v>Severe depression </c:v>
                </c:pt>
              </c:strCache>
            </c:strRef>
          </c:cat>
          <c:val>
            <c:numRef>
              <c:f>Sheet1!$B$8:$B$11</c:f>
              <c:numCache>
                <c:formatCode>General</c:formatCode>
                <c:ptCount val="4"/>
                <c:pt idx="0">
                  <c:v>92</c:v>
                </c:pt>
                <c:pt idx="1">
                  <c:v>17</c:v>
                </c:pt>
                <c:pt idx="2">
                  <c:v>25</c:v>
                </c:pt>
                <c:pt idx="3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CF02-4251-BFCC-E14E76EA3ACB}"/>
            </c:ext>
          </c:extLst>
        </c:ser>
        <c:ser>
          <c:idx val="1"/>
          <c:order val="1"/>
          <c:tx>
            <c:strRef>
              <c:f>Sheet1!$C$7</c:f>
              <c:strCache>
                <c:ptCount val="1"/>
                <c:pt idx="0">
                  <c:v>Percentage</c:v>
                </c:pt>
              </c:strCache>
            </c:strRef>
          </c:tx>
          <c:dPt>
            <c:idx val="0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A-CF02-4251-BFCC-E14E76EA3ACB}"/>
              </c:ext>
            </c:extLst>
          </c:dPt>
          <c:dPt>
            <c:idx val="1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C-CF02-4251-BFCC-E14E76EA3ACB}"/>
              </c:ext>
            </c:extLst>
          </c:dPt>
          <c:dPt>
            <c:idx val="2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E-CF02-4251-BFCC-E14E76EA3ACB}"/>
              </c:ext>
            </c:extLst>
          </c:dPt>
          <c:dPt>
            <c:idx val="3"/>
            <c:bubble3D val="0"/>
            <c:spPr>
              <a:solidFill>
                <a:schemeClr val="accent6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0-CF02-4251-BFCC-E14E76EA3AC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Sheet1!$A$8:$A$11</c:f>
              <c:strCache>
                <c:ptCount val="4"/>
                <c:pt idx="0">
                  <c:v>No depression </c:v>
                </c:pt>
                <c:pt idx="1">
                  <c:v>Mild depression </c:v>
                </c:pt>
                <c:pt idx="2">
                  <c:v>Moderate depression </c:v>
                </c:pt>
                <c:pt idx="3">
                  <c:v>Severe depression </c:v>
                </c:pt>
              </c:strCache>
            </c:strRef>
          </c:cat>
          <c:val>
            <c:numRef>
              <c:f>Sheet1!$C$8:$C$11</c:f>
              <c:numCache>
                <c:formatCode>0.00%</c:formatCode>
                <c:ptCount val="4"/>
                <c:pt idx="0">
                  <c:v>0.63400000000000001</c:v>
                </c:pt>
                <c:pt idx="1">
                  <c:v>0.11700000000000001</c:v>
                </c:pt>
                <c:pt idx="2">
                  <c:v>0.17199999999999999</c:v>
                </c:pt>
                <c:pt idx="3">
                  <c:v>7.5999999999999998E-2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CF02-4251-BFCC-E14E76EA3ACB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000" b="1"/>
              <a:t>Frequency of Perceived</a:t>
            </a:r>
            <a:r>
              <a:rPr lang="en-US" sz="2000" b="1" baseline="0"/>
              <a:t> Social Support</a:t>
            </a:r>
            <a:endParaRPr lang="en-US" sz="2000" b="1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Sheet1!$B$14</c:f>
              <c:strCache>
                <c:ptCount val="1"/>
                <c:pt idx="0">
                  <c:v>Frequency</c:v>
                </c:pt>
              </c:strCache>
            </c:strRef>
          </c:tx>
          <c:dPt>
            <c:idx val="0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BA19-4946-A2CC-1661678F6148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A19-4946-A2CC-1661678F6148}"/>
              </c:ext>
            </c:extLst>
          </c:dPt>
          <c:dPt>
            <c:idx val="2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BA19-4946-A2CC-1661678F6148}"/>
              </c:ext>
            </c:extLst>
          </c:dPt>
          <c:dLbls>
            <c:dLbl>
              <c:idx val="0"/>
              <c:layout>
                <c:manualLayout>
                  <c:x val="-6.8846002894498007E-2"/>
                  <c:y val="0.11238375676495536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19-4946-A2CC-1661678F6148}"/>
                </c:ext>
              </c:extLst>
            </c:dLbl>
            <c:dLbl>
              <c:idx val="1"/>
              <c:layout>
                <c:manualLayout>
                  <c:x val="-0.10634765864547305"/>
                  <c:y val="-0.10018741897027766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A19-4946-A2CC-1661678F6148}"/>
                </c:ext>
              </c:extLst>
            </c:dLbl>
            <c:dLbl>
              <c:idx val="2"/>
              <c:layout>
                <c:manualLayout>
                  <c:x val="0.15314089827556601"/>
                  <c:y val="1.0462709592502747E-3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A19-4946-A2CC-1661678F614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Sheet1!$A$15:$A$17</c:f>
              <c:strCache>
                <c:ptCount val="3"/>
                <c:pt idx="0">
                  <c:v>Low perceived social support</c:v>
                </c:pt>
                <c:pt idx="1">
                  <c:v>Moderate perceived social support</c:v>
                </c:pt>
                <c:pt idx="2">
                  <c:v>High perceived social support</c:v>
                </c:pt>
              </c:strCache>
            </c:strRef>
          </c:cat>
          <c:val>
            <c:numRef>
              <c:f>Sheet1!$B$15:$B$17</c:f>
              <c:numCache>
                <c:formatCode>General</c:formatCode>
                <c:ptCount val="3"/>
                <c:pt idx="0">
                  <c:v>28</c:v>
                </c:pt>
                <c:pt idx="1">
                  <c:v>45</c:v>
                </c:pt>
                <c:pt idx="2">
                  <c:v>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A19-4946-A2CC-1661678F6148}"/>
            </c:ext>
          </c:extLst>
        </c:ser>
        <c:ser>
          <c:idx val="1"/>
          <c:order val="1"/>
          <c:tx>
            <c:strRef>
              <c:f>Sheet1!$C$14</c:f>
              <c:strCache>
                <c:ptCount val="1"/>
                <c:pt idx="0">
                  <c:v>Percentage</c:v>
                </c:pt>
              </c:strCache>
            </c:strRef>
          </c:tx>
          <c:dPt>
            <c:idx val="0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8-BA19-4946-A2CC-1661678F6148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A-BA19-4946-A2CC-1661678F6148}"/>
              </c:ext>
            </c:extLst>
          </c:dPt>
          <c:dPt>
            <c:idx val="2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C-BA19-4946-A2CC-1661678F614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Sheet1!$A$15:$A$17</c:f>
              <c:strCache>
                <c:ptCount val="3"/>
                <c:pt idx="0">
                  <c:v>Low perceived social support</c:v>
                </c:pt>
                <c:pt idx="1">
                  <c:v>Moderate perceived social support</c:v>
                </c:pt>
                <c:pt idx="2">
                  <c:v>High perceived social support</c:v>
                </c:pt>
              </c:strCache>
            </c:strRef>
          </c:cat>
          <c:val>
            <c:numRef>
              <c:f>Sheet1!$C$15:$C$17</c:f>
              <c:numCache>
                <c:formatCode>0.00%</c:formatCode>
                <c:ptCount val="3"/>
                <c:pt idx="0">
                  <c:v>0.193</c:v>
                </c:pt>
                <c:pt idx="1">
                  <c:v>0.31</c:v>
                </c:pt>
                <c:pt idx="2">
                  <c:v>0.497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BA19-4946-A2CC-1661678F6148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3.7647959446245688E-2"/>
          <c:y val="0.79383439153520519"/>
          <c:w val="0.8838542792445061"/>
          <c:h val="0.1931463168475271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b="1" dirty="0">
                <a:solidFill>
                  <a:schemeClr val="tx1"/>
                </a:solidFill>
              </a:rPr>
              <a:t>Association between Depression and Perceived Social Support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Sheet1!$A$20</c:f>
              <c:strCache>
                <c:ptCount val="1"/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Sheet1!$B$19:$F$19</c:f>
              <c:strCache>
                <c:ptCount val="5"/>
                <c:pt idx="0">
                  <c:v>Depression</c:v>
                </c:pt>
                <c:pt idx="4">
                  <c:v>Total</c:v>
                </c:pt>
              </c:strCache>
            </c:strRef>
          </c:cat>
          <c:val>
            <c:numRef>
              <c:f>Sheet1!$B$20:$F$20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210-4441-957C-87E9613633DD}"/>
            </c:ext>
          </c:extLst>
        </c:ser>
        <c:ser>
          <c:idx val="1"/>
          <c:order val="1"/>
          <c:tx>
            <c:strRef>
              <c:f>Sheet1!$A$21</c:f>
              <c:strCache>
                <c:ptCount val="1"/>
                <c:pt idx="0">
                  <c:v>Low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Sheet1!$B$19:$F$19</c:f>
              <c:strCache>
                <c:ptCount val="5"/>
                <c:pt idx="0">
                  <c:v>Depression</c:v>
                </c:pt>
                <c:pt idx="4">
                  <c:v>Total</c:v>
                </c:pt>
              </c:strCache>
            </c:strRef>
          </c:cat>
          <c:val>
            <c:numRef>
              <c:f>Sheet1!$B$21:$F$21</c:f>
              <c:numCache>
                <c:formatCode>General</c:formatCode>
                <c:ptCount val="5"/>
                <c:pt idx="0">
                  <c:v>13</c:v>
                </c:pt>
                <c:pt idx="1">
                  <c:v>4</c:v>
                </c:pt>
                <c:pt idx="2">
                  <c:v>8</c:v>
                </c:pt>
                <c:pt idx="3">
                  <c:v>3</c:v>
                </c:pt>
                <c:pt idx="4">
                  <c:v>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210-4441-957C-87E9613633DD}"/>
            </c:ext>
          </c:extLst>
        </c:ser>
        <c:ser>
          <c:idx val="2"/>
          <c:order val="2"/>
          <c:tx>
            <c:strRef>
              <c:f>Sheet1!$A$22</c:f>
              <c:strCache>
                <c:ptCount val="1"/>
                <c:pt idx="0">
                  <c:v>Median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Sheet1!$B$19:$F$19</c:f>
              <c:strCache>
                <c:ptCount val="5"/>
                <c:pt idx="0">
                  <c:v>Depression</c:v>
                </c:pt>
                <c:pt idx="4">
                  <c:v>Total</c:v>
                </c:pt>
              </c:strCache>
            </c:strRef>
          </c:cat>
          <c:val>
            <c:numRef>
              <c:f>Sheet1!$B$22:$F$22</c:f>
              <c:numCache>
                <c:formatCode>General</c:formatCode>
                <c:ptCount val="5"/>
                <c:pt idx="0">
                  <c:v>21</c:v>
                </c:pt>
                <c:pt idx="1">
                  <c:v>8</c:v>
                </c:pt>
                <c:pt idx="2">
                  <c:v>10</c:v>
                </c:pt>
                <c:pt idx="3">
                  <c:v>6</c:v>
                </c:pt>
                <c:pt idx="4">
                  <c:v>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210-4441-957C-87E9613633DD}"/>
            </c:ext>
          </c:extLst>
        </c:ser>
        <c:ser>
          <c:idx val="3"/>
          <c:order val="3"/>
          <c:tx>
            <c:strRef>
              <c:f>Sheet1!$A$23</c:f>
              <c:strCache>
                <c:ptCount val="1"/>
                <c:pt idx="0">
                  <c:v>High</c:v>
                </c:pt>
              </c:strCache>
            </c:strRef>
          </c:tx>
          <c:spPr>
            <a:solidFill>
              <a:schemeClr val="accent6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Sheet1!$B$19:$F$19</c:f>
              <c:strCache>
                <c:ptCount val="5"/>
                <c:pt idx="0">
                  <c:v>Depression</c:v>
                </c:pt>
                <c:pt idx="4">
                  <c:v>Total</c:v>
                </c:pt>
              </c:strCache>
            </c:strRef>
          </c:cat>
          <c:val>
            <c:numRef>
              <c:f>Sheet1!$B$23:$F$23</c:f>
              <c:numCache>
                <c:formatCode>General</c:formatCode>
                <c:ptCount val="5"/>
                <c:pt idx="0">
                  <c:v>58</c:v>
                </c:pt>
                <c:pt idx="1">
                  <c:v>5</c:v>
                </c:pt>
                <c:pt idx="2">
                  <c:v>7</c:v>
                </c:pt>
                <c:pt idx="3">
                  <c:v>2</c:v>
                </c:pt>
                <c:pt idx="4">
                  <c:v>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210-4441-957C-87E9613633D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786771503"/>
        <c:axId val="1786771023"/>
      </c:barChart>
      <c:catAx>
        <c:axId val="178677150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86771023"/>
        <c:crosses val="autoZero"/>
        <c:auto val="0"/>
        <c:lblAlgn val="ctr"/>
        <c:lblOffset val="100"/>
        <c:noMultiLvlLbl val="0"/>
      </c:catAx>
      <c:valAx>
        <c:axId val="178677102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8677150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847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444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5792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113486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8651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4955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7472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3717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10981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7637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7475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109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5125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720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4515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3420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905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454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074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  <p:sldLayoutId id="2147483691" r:id="rId12"/>
    <p:sldLayoutId id="2147483692" r:id="rId13"/>
    <p:sldLayoutId id="2147483693" r:id="rId14"/>
    <p:sldLayoutId id="2147483694" r:id="rId15"/>
    <p:sldLayoutId id="2147483695" r:id="rId16"/>
    <p:sldLayoutId id="2147483696" r:id="rId17"/>
    <p:sldLayoutId id="2147483697" r:id="rId18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279525"/>
            <a:ext cx="10515600" cy="1325563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b="1" dirty="0"/>
              <a:t>Anxiety, Depression, and Perceived Social Support in Hospitalized Adult Thalassemia Patients</a:t>
            </a: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241070" y="4027266"/>
            <a:ext cx="11658598" cy="2090872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en-US" sz="2200" b="1" dirty="0"/>
              <a:t>Zayar Naing</a:t>
            </a:r>
            <a:r>
              <a:rPr lang="en-US" sz="2200" b="1" baseline="30000" dirty="0"/>
              <a:t>1</a:t>
            </a:r>
            <a:r>
              <a:rPr lang="en-US" sz="2200" b="1" dirty="0"/>
              <a:t>, Nyo </a:t>
            </a:r>
            <a:r>
              <a:rPr lang="en-US" sz="2200" b="1" dirty="0" err="1"/>
              <a:t>Nyo</a:t>
            </a:r>
            <a:r>
              <a:rPr lang="en-US" sz="2200" b="1" dirty="0"/>
              <a:t> Aung</a:t>
            </a:r>
            <a:r>
              <a:rPr lang="en-US" sz="2200" b="1" baseline="30000" dirty="0"/>
              <a:t>1</a:t>
            </a:r>
            <a:r>
              <a:rPr lang="en-US" sz="2200" b="1" dirty="0"/>
              <a:t>, Aye </a:t>
            </a:r>
            <a:r>
              <a:rPr lang="en-US" sz="2200" b="1" dirty="0" err="1"/>
              <a:t>Aye</a:t>
            </a:r>
            <a:r>
              <a:rPr lang="en-US" sz="2200" b="1" dirty="0"/>
              <a:t> Gyi</a:t>
            </a:r>
            <a:r>
              <a:rPr lang="en-US" sz="2200" b="1" baseline="30000" dirty="0"/>
              <a:t>2</a:t>
            </a:r>
            <a:r>
              <a:rPr lang="en-US" sz="2200" b="1" dirty="0"/>
              <a:t>, Sein Win</a:t>
            </a:r>
            <a:r>
              <a:rPr lang="en-US" sz="2200" b="1" baseline="30000" dirty="0"/>
              <a:t>2</a:t>
            </a:r>
            <a:endParaRPr lang="en-US" sz="2200" b="1" dirty="0"/>
          </a:p>
          <a:p>
            <a:pPr marL="0" indent="0" algn="ctr">
              <a:buNone/>
            </a:pPr>
            <a:r>
              <a:rPr lang="en-US" sz="2200" cap="none" dirty="0"/>
              <a:t>1. Department Of Mental Health, Yangon Mental Health Hospital, University Of Medicine (2), Yangon.</a:t>
            </a:r>
          </a:p>
          <a:p>
            <a:pPr marL="0" indent="0" algn="ctr">
              <a:buNone/>
            </a:pPr>
            <a:r>
              <a:rPr lang="en-US" sz="2200" cap="none" dirty="0"/>
              <a:t>2. Department Of Clinical Hematology, North </a:t>
            </a:r>
            <a:r>
              <a:rPr lang="en-US" sz="2200" cap="none" dirty="0" err="1"/>
              <a:t>Okkalapa</a:t>
            </a:r>
            <a:r>
              <a:rPr lang="en-US" sz="2200" cap="none" dirty="0"/>
              <a:t> General Hospital, University Of Medicine (2), Yangon.</a:t>
            </a:r>
          </a:p>
          <a:p>
            <a:pPr marL="0" indent="0" algn="ctr">
              <a:buNone/>
            </a:pPr>
            <a:endParaRPr lang="en-US" sz="2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E749E1D5-B7C1-55F9-93F1-2173BDD3FB7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09251645"/>
              </p:ext>
            </p:extLst>
          </p:nvPr>
        </p:nvGraphicFramePr>
        <p:xfrm>
          <a:off x="643467" y="643466"/>
          <a:ext cx="10905066" cy="55710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945500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B6DEE777-AFF1-A25A-06F2-063588E6A3F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85384997"/>
              </p:ext>
            </p:extLst>
          </p:nvPr>
        </p:nvGraphicFramePr>
        <p:xfrm>
          <a:off x="643467" y="643466"/>
          <a:ext cx="10905066" cy="55710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839919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6CCF1550-FA23-B9B1-13F1-D135F4F504C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58377730"/>
              </p:ext>
            </p:extLst>
          </p:nvPr>
        </p:nvGraphicFramePr>
        <p:xfrm>
          <a:off x="643467" y="643466"/>
          <a:ext cx="10905066" cy="55710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898556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BDE5CF-F3D1-CFBE-C9E2-77E741BB68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1E7FEA-2169-580C-2C2F-030A58C540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269382"/>
            <a:ext cx="10364451" cy="1596177"/>
          </a:xfrm>
        </p:spPr>
        <p:txBody>
          <a:bodyPr/>
          <a:lstStyle/>
          <a:p>
            <a:pPr algn="l"/>
            <a:r>
              <a:rPr lang="en-US" b="1" dirty="0"/>
              <a:t>Conclusion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826716-4B73-710A-26EC-D1D61D81C9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75" y="1569071"/>
            <a:ext cx="10364452" cy="3424107"/>
          </a:xfrm>
        </p:spPr>
        <p:txBody>
          <a:bodyPr>
            <a:normAutofit/>
          </a:bodyPr>
          <a:lstStyle/>
          <a:p>
            <a:r>
              <a:rPr lang="en-US" sz="2200" cap="none" dirty="0"/>
              <a:t>Anxiety and depression are </a:t>
            </a:r>
            <a:r>
              <a:rPr lang="en-US" sz="2200" b="1" cap="none" dirty="0"/>
              <a:t>common</a:t>
            </a:r>
            <a:r>
              <a:rPr lang="en-US" sz="2200" cap="none" dirty="0"/>
              <a:t> among hospitalized adult thalassemia patients. </a:t>
            </a:r>
          </a:p>
          <a:p>
            <a:r>
              <a:rPr lang="en-US" sz="2200" cap="none" dirty="0"/>
              <a:t>Significant association between perceived social support and depression</a:t>
            </a:r>
          </a:p>
          <a:p>
            <a:r>
              <a:rPr lang="en-US" sz="2200" cap="none" dirty="0"/>
              <a:t> It highlights the </a:t>
            </a:r>
            <a:r>
              <a:rPr lang="en-US" sz="2200" b="1" cap="none" dirty="0"/>
              <a:t>importance of psychosocial assessment</a:t>
            </a:r>
            <a:r>
              <a:rPr lang="en-US" sz="2200" cap="none" dirty="0"/>
              <a:t> and </a:t>
            </a:r>
            <a:r>
              <a:rPr lang="en-US" sz="2200" b="1" cap="none" dirty="0"/>
              <a:t>supportive interventions</a:t>
            </a:r>
            <a:r>
              <a:rPr lang="en-US" sz="2200" cap="none" dirty="0"/>
              <a:t> in routine thalassemia care.</a:t>
            </a:r>
          </a:p>
          <a:p>
            <a:endParaRPr lang="en-US" sz="2200" cap="none" dirty="0"/>
          </a:p>
        </p:txBody>
      </p:sp>
    </p:spTree>
    <p:extLst>
      <p:ext uri="{BB962C8B-B14F-4D97-AF65-F5344CB8AC3E}">
        <p14:creationId xmlns:p14="http://schemas.microsoft.com/office/powerpoint/2010/main" val="685901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184545-F480-5783-3AA4-D32CD4BB2F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8FB260-AAD6-DE99-DDCC-B99A4FDC8A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US" sz="6000" b="1" cap="none" spc="300" dirty="0">
                <a:latin typeface="Edwardian Script ITC" panose="030303020407070D0804" pitchFamily="66" charset="0"/>
              </a:rPr>
              <a:t>Thank you for your attention</a:t>
            </a:r>
          </a:p>
        </p:txBody>
      </p:sp>
    </p:spTree>
    <p:extLst>
      <p:ext uri="{BB962C8B-B14F-4D97-AF65-F5344CB8AC3E}">
        <p14:creationId xmlns:p14="http://schemas.microsoft.com/office/powerpoint/2010/main" val="38970829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86AA7F-D1F1-A4D1-D509-07C692AA27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227817"/>
            <a:ext cx="10364451" cy="1596177"/>
          </a:xfrm>
        </p:spPr>
        <p:txBody>
          <a:bodyPr/>
          <a:lstStyle/>
          <a:p>
            <a:pPr algn="l"/>
            <a:r>
              <a:rPr lang="en-US" b="1" dirty="0"/>
              <a:t>Background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0715DA-3A22-42CB-0F98-B522029883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75" y="1569073"/>
            <a:ext cx="10364452" cy="3424107"/>
          </a:xfrm>
        </p:spPr>
        <p:txBody>
          <a:bodyPr>
            <a:normAutofit fontScale="92500"/>
          </a:bodyPr>
          <a:lstStyle/>
          <a:p>
            <a:r>
              <a:rPr lang="en-US" sz="2400" cap="none" dirty="0"/>
              <a:t>Thalassemia is a chronic hematological disorder requiring lifelong treatment and repeated hospitalizations.</a:t>
            </a:r>
          </a:p>
          <a:p>
            <a:r>
              <a:rPr lang="en-US" sz="2400" cap="none" dirty="0"/>
              <a:t>Cause marked physical, psychological, and financial burdens. </a:t>
            </a:r>
          </a:p>
          <a:p>
            <a:r>
              <a:rPr lang="en-US" sz="2400" cap="none" dirty="0"/>
              <a:t>Regular blood transfusions, iron chelation therapy, and disease-related complications contribute to functional impairment, financial strain, and reduced quality of life. </a:t>
            </a:r>
          </a:p>
          <a:p>
            <a:r>
              <a:rPr lang="en-US" sz="2400" cap="none" dirty="0"/>
              <a:t>These chronic stressors increase vulnerability to psychological distress, particularly anxiety and depression. </a:t>
            </a:r>
          </a:p>
        </p:txBody>
      </p:sp>
    </p:spTree>
    <p:extLst>
      <p:ext uri="{BB962C8B-B14F-4D97-AF65-F5344CB8AC3E}">
        <p14:creationId xmlns:p14="http://schemas.microsoft.com/office/powerpoint/2010/main" val="12141838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E4739A-290B-4056-7643-DC4329CF8B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1E0E5C-6345-62EC-3230-377A3A9F11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6698"/>
            <a:ext cx="10515600" cy="3710443"/>
          </a:xfrm>
        </p:spPr>
        <p:txBody>
          <a:bodyPr>
            <a:normAutofit/>
          </a:bodyPr>
          <a:lstStyle/>
          <a:p>
            <a:r>
              <a:rPr lang="en-US" sz="2200" cap="none" dirty="0"/>
              <a:t>Social support from family, caregivers, and healthcare providers enhances coping, treatment adherence, and psychological well-being. </a:t>
            </a:r>
          </a:p>
          <a:p>
            <a:r>
              <a:rPr lang="en-US" sz="2200" cap="none" dirty="0"/>
              <a:t>Perceived social support also acts as a protective factor against emotional distress. </a:t>
            </a:r>
          </a:p>
          <a:p>
            <a:r>
              <a:rPr lang="en-US" sz="2200" cap="none" dirty="0"/>
              <a:t>This study aimed to explore anxiety, depression, and perceived social support and their associations with sociodemographic and clinical characteristics in hospitalized adults with thalassemia.</a:t>
            </a:r>
          </a:p>
          <a:p>
            <a:endParaRPr lang="en-US" sz="2200" cap="none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8928E57-62C6-7B36-EAD5-1B8DD2184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111442"/>
            <a:ext cx="10364451" cy="1596177"/>
          </a:xfrm>
        </p:spPr>
        <p:txBody>
          <a:bodyPr/>
          <a:lstStyle/>
          <a:p>
            <a:pPr algn="l"/>
            <a:r>
              <a:rPr lang="en-US" b="1" dirty="0"/>
              <a:t>Background (</a:t>
            </a:r>
            <a:r>
              <a:rPr lang="en-US" b="1" dirty="0" err="1"/>
              <a:t>cont</a:t>
            </a:r>
            <a:r>
              <a:rPr lang="en-US" b="1" dirty="0"/>
              <a:t>’)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66560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6F9C62-799C-5D85-17FC-90DBEA777D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87123A-D073-FE0E-7719-6B2C57606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153005"/>
            <a:ext cx="10364451" cy="1596177"/>
          </a:xfrm>
        </p:spPr>
        <p:txBody>
          <a:bodyPr/>
          <a:lstStyle/>
          <a:p>
            <a:pPr algn="l"/>
            <a:r>
              <a:rPr lang="en-US" b="1" dirty="0"/>
              <a:t>Methods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AB17BC-1A70-D820-34CF-0F72096A89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75" y="1577382"/>
            <a:ext cx="10364452" cy="3424107"/>
          </a:xfrm>
        </p:spPr>
        <p:txBody>
          <a:bodyPr>
            <a:normAutofit/>
          </a:bodyPr>
          <a:lstStyle/>
          <a:p>
            <a:r>
              <a:rPr lang="en-US" sz="2200" cap="none" dirty="0"/>
              <a:t>A hospital-based cross-sectional study </a:t>
            </a:r>
          </a:p>
          <a:p>
            <a:r>
              <a:rPr lang="en-US" sz="2200" cap="none" dirty="0"/>
              <a:t>Conducted among 145 adults with transfusion-dependent thalassemia </a:t>
            </a:r>
          </a:p>
          <a:p>
            <a:r>
              <a:rPr lang="en-US" sz="2200" cap="none" dirty="0"/>
              <a:t>At the hematology unit of North </a:t>
            </a:r>
            <a:r>
              <a:rPr lang="en-US" sz="2200" cap="none" dirty="0" err="1"/>
              <a:t>Okkalapa</a:t>
            </a:r>
            <a:r>
              <a:rPr lang="en-US" sz="2200" cap="none" dirty="0"/>
              <a:t> General Hospital. </a:t>
            </a:r>
          </a:p>
          <a:p>
            <a:endParaRPr lang="en-US" sz="2200" cap="none" dirty="0"/>
          </a:p>
        </p:txBody>
      </p:sp>
    </p:spTree>
    <p:extLst>
      <p:ext uri="{BB962C8B-B14F-4D97-AF65-F5344CB8AC3E}">
        <p14:creationId xmlns:p14="http://schemas.microsoft.com/office/powerpoint/2010/main" val="38111572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776780-4134-4B87-D679-0FF27972CB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7F733B-F2DC-017E-991A-5EEFD68B38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5138"/>
            <a:ext cx="10515600" cy="4243648"/>
          </a:xfrm>
        </p:spPr>
        <p:txBody>
          <a:bodyPr>
            <a:normAutofit/>
          </a:bodyPr>
          <a:lstStyle/>
          <a:p>
            <a:r>
              <a:rPr lang="en-US" sz="2200" cap="none" dirty="0"/>
              <a:t>Anxiety was assessed by using the Beck Anxiety Inventory (BAI)</a:t>
            </a:r>
          </a:p>
          <a:p>
            <a:r>
              <a:rPr lang="en-US" sz="2200" cap="none" dirty="0"/>
              <a:t>Depression by Beck Depression Inventory (BDI)  </a:t>
            </a:r>
          </a:p>
          <a:p>
            <a:r>
              <a:rPr lang="en-US" sz="2200" cap="none" dirty="0"/>
              <a:t>Perceived social support was measured using the Multidimensional Scale of Perceived Social Support (MSPSS). </a:t>
            </a:r>
          </a:p>
          <a:p>
            <a:r>
              <a:rPr lang="en-US" sz="2200" cap="none" dirty="0"/>
              <a:t>Sociodemographic and clinical characteristics were recorded. </a:t>
            </a:r>
          </a:p>
          <a:p>
            <a:r>
              <a:rPr lang="en-US" sz="2200" cap="none" dirty="0"/>
              <a:t>Associations between variables were analyzed using chi-square tests</a:t>
            </a:r>
          </a:p>
          <a:p>
            <a:r>
              <a:rPr lang="en-US" sz="2200" cap="none" dirty="0"/>
              <a:t>P-value &lt; 0.05 is considered statistically significant.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39750C3-CB7D-469A-FA3D-1C65BE218A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219505"/>
            <a:ext cx="10364451" cy="1596177"/>
          </a:xfrm>
        </p:spPr>
        <p:txBody>
          <a:bodyPr/>
          <a:lstStyle/>
          <a:p>
            <a:pPr algn="l"/>
            <a:r>
              <a:rPr lang="en-US" b="1" dirty="0"/>
              <a:t>Methods (</a:t>
            </a:r>
            <a:r>
              <a:rPr lang="en-US" b="1" dirty="0" err="1"/>
              <a:t>cont</a:t>
            </a:r>
            <a:r>
              <a:rPr lang="en-US" b="1" dirty="0"/>
              <a:t>’)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77326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1EDDCF-4E03-0057-F0B5-26C3CAF262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F2214E-60D8-0487-05F4-38E557D7D8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186257"/>
            <a:ext cx="10364451" cy="1596177"/>
          </a:xfrm>
        </p:spPr>
        <p:txBody>
          <a:bodyPr/>
          <a:lstStyle/>
          <a:p>
            <a:pPr algn="l"/>
            <a:r>
              <a:rPr lang="en-US" b="1" dirty="0"/>
              <a:t>Results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8B5C42-6BA1-3C24-2433-750666EB33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75" y="1668823"/>
            <a:ext cx="10364452" cy="3424107"/>
          </a:xfrm>
        </p:spPr>
        <p:txBody>
          <a:bodyPr>
            <a:normAutofit/>
          </a:bodyPr>
          <a:lstStyle/>
          <a:p>
            <a:r>
              <a:rPr lang="en-US" sz="2200" cap="none" dirty="0"/>
              <a:t>Mean age of participants was 33.5 years, with predominance of females (62.8%) </a:t>
            </a:r>
          </a:p>
          <a:p>
            <a:r>
              <a:rPr lang="en-US" sz="2200" cap="none" dirty="0"/>
              <a:t>Single individuals (71.7%)</a:t>
            </a:r>
          </a:p>
          <a:p>
            <a:r>
              <a:rPr lang="en-US" sz="2200" cap="none" dirty="0"/>
              <a:t>58.6% were employed,</a:t>
            </a:r>
          </a:p>
          <a:p>
            <a:r>
              <a:rPr lang="en-US" sz="2200" cap="none"/>
              <a:t>High </a:t>
            </a:r>
            <a:r>
              <a:rPr lang="en-US" sz="2200" cap="none" dirty="0"/>
              <a:t>school was the most common educational level (35.9%). </a:t>
            </a:r>
          </a:p>
        </p:txBody>
      </p:sp>
    </p:spTree>
    <p:extLst>
      <p:ext uri="{BB962C8B-B14F-4D97-AF65-F5344CB8AC3E}">
        <p14:creationId xmlns:p14="http://schemas.microsoft.com/office/powerpoint/2010/main" val="3466463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F38D5F-E92D-6DBF-BD16-530110D008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75" y="1677138"/>
            <a:ext cx="10364452" cy="3424107"/>
          </a:xfrm>
        </p:spPr>
        <p:txBody>
          <a:bodyPr>
            <a:normAutofit/>
          </a:bodyPr>
          <a:lstStyle/>
          <a:p>
            <a:r>
              <a:rPr lang="en-US" sz="2200" cap="none" dirty="0"/>
              <a:t>The mean age of disease onset was 10.1 years, with a mean illness duration of 23.5 years. </a:t>
            </a:r>
          </a:p>
          <a:p>
            <a:r>
              <a:rPr lang="en-US" sz="2200" cap="none" dirty="0"/>
              <a:t>Participants received an average of 9.5 units of blood transfusion annually</a:t>
            </a:r>
          </a:p>
          <a:p>
            <a:r>
              <a:rPr lang="en-US" sz="2200" cap="none" dirty="0"/>
              <a:t>86.9% were on iron chelation therapy</a:t>
            </a:r>
          </a:p>
          <a:p>
            <a:r>
              <a:rPr lang="en-US" sz="2200" cap="none" dirty="0"/>
              <a:t>34.5% had moderate splenomegaly</a:t>
            </a:r>
          </a:p>
          <a:p>
            <a:r>
              <a:rPr lang="en-US" sz="2200" cap="none" dirty="0"/>
              <a:t>29.0% had undergone splenectomy. </a:t>
            </a:r>
          </a:p>
          <a:p>
            <a:endParaRPr lang="en-US" sz="2200" cap="none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267A76CF-0607-5195-43AC-C2E4DFB5942E}"/>
              </a:ext>
            </a:extLst>
          </p:cNvPr>
          <p:cNvSpPr txBox="1">
            <a:spLocks/>
          </p:cNvSpPr>
          <p:nvPr/>
        </p:nvSpPr>
        <p:spPr>
          <a:xfrm>
            <a:off x="1024610" y="238903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b="1" dirty="0"/>
              <a:t>Results (</a:t>
            </a:r>
            <a:r>
              <a:rPr lang="en-US" b="1" dirty="0" err="1"/>
              <a:t>cont</a:t>
            </a:r>
            <a:r>
              <a:rPr lang="en-US" b="1" dirty="0"/>
              <a:t>’)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31662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57B044-1382-BE73-CDBD-E39B7B79BA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894489-ACD8-9D72-67F4-D977178757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35481"/>
            <a:ext cx="10515600" cy="3909356"/>
          </a:xfrm>
        </p:spPr>
        <p:txBody>
          <a:bodyPr>
            <a:normAutofit/>
          </a:bodyPr>
          <a:lstStyle/>
          <a:p>
            <a:r>
              <a:rPr lang="en-US" sz="2200" cap="none" dirty="0"/>
              <a:t>Anxiety was present in 79.3% of participants, predominantly mild (39.3%)</a:t>
            </a:r>
          </a:p>
          <a:p>
            <a:r>
              <a:rPr lang="en-US" sz="2200" cap="none" dirty="0"/>
              <a:t>Depression was identified in 36.6%, most commonly moderate (17.2%). </a:t>
            </a:r>
          </a:p>
          <a:p>
            <a:r>
              <a:rPr lang="en-US" sz="2200" cap="none" dirty="0"/>
              <a:t>High perceived social support was reported by 49.7%.</a:t>
            </a:r>
          </a:p>
          <a:p>
            <a:r>
              <a:rPr lang="en-US" sz="2200" cap="none" dirty="0"/>
              <a:t>A significant association was found between perceived social support and depression (χ² = 19.171, p = 0.004) </a:t>
            </a:r>
          </a:p>
          <a:p>
            <a:r>
              <a:rPr lang="en-US" sz="2200" cap="none" dirty="0"/>
              <a:t>No significant associations were observed between psychological outcomes and clinical variables (p &gt; 0.05).</a:t>
            </a:r>
          </a:p>
          <a:p>
            <a:endParaRPr lang="en-US" sz="2200" cap="none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6269982-B0A5-9BB6-37D7-1BF98021A997}"/>
              </a:ext>
            </a:extLst>
          </p:cNvPr>
          <p:cNvSpPr txBox="1">
            <a:spLocks/>
          </p:cNvSpPr>
          <p:nvPr/>
        </p:nvSpPr>
        <p:spPr>
          <a:xfrm>
            <a:off x="874983" y="205652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b="1" dirty="0"/>
              <a:t>Results (</a:t>
            </a:r>
            <a:r>
              <a:rPr lang="en-US" b="1" dirty="0" err="1"/>
              <a:t>cont</a:t>
            </a:r>
            <a:r>
              <a:rPr lang="en-US" b="1" dirty="0"/>
              <a:t>’)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86613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295712F-FA86-2463-6F49-E9E6FF4013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2D4D35B5-DDC3-32AA-E7E4-46FF6CAD8E2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53326345"/>
              </p:ext>
            </p:extLst>
          </p:nvPr>
        </p:nvGraphicFramePr>
        <p:xfrm>
          <a:off x="643467" y="643466"/>
          <a:ext cx="10905066" cy="55710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95451944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Custom 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Droplet</Template>
  <TotalTime>33</TotalTime>
  <Words>501</Words>
  <Application>Microsoft Office PowerPoint</Application>
  <PresentationFormat>Widescreen</PresentationFormat>
  <Paragraphs>50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Edwardian Script ITC</vt:lpstr>
      <vt:lpstr>Times New Roman</vt:lpstr>
      <vt:lpstr>Droplet</vt:lpstr>
      <vt:lpstr>Anxiety, Depression, and Perceived Social Support in Hospitalized Adult Thalassemia Patients</vt:lpstr>
      <vt:lpstr>Background</vt:lpstr>
      <vt:lpstr>Background (cont’)</vt:lpstr>
      <vt:lpstr>Methods</vt:lpstr>
      <vt:lpstr>Methods (cont’)</vt:lpstr>
      <vt:lpstr>Results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Conclusion </vt:lpstr>
      <vt:lpstr>Thank you for your attention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Zayar Naing</dc:creator>
  <cp:lastModifiedBy>ZayarNaing</cp:lastModifiedBy>
  <cp:revision>10</cp:revision>
  <dcterms:created xsi:type="dcterms:W3CDTF">2025-07-23T00:59:00Z</dcterms:created>
  <dcterms:modified xsi:type="dcterms:W3CDTF">2026-03-01T05:51:55Z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53D98EA922644B478A13410A32A3BB50_13</vt:lpwstr>
  </property>
  <property fmtid="{D5CDD505-2E9C-101B-9397-08002B2CF9AE}" pid="3" name="KSOProductBuildVer">
    <vt:lpwstr>2052-12.1.0.21915</vt:lpwstr>
  </property>
</Properties>
</file>