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2" r:id="rId2"/>
    <p:sldId id="264" r:id="rId3"/>
    <p:sldId id="283" r:id="rId4"/>
    <p:sldId id="265" r:id="rId5"/>
    <p:sldId id="266" r:id="rId6"/>
    <p:sldId id="279" r:id="rId7"/>
    <p:sldId id="280" r:id="rId8"/>
    <p:sldId id="281" r:id="rId9"/>
    <p:sldId id="270" r:id="rId10"/>
    <p:sldId id="282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1900297002348387E-2"/>
          <c:y val="0.14886922716781609"/>
          <c:w val="0.92546225307362895"/>
          <c:h val="0.6820803272091201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explosion val="14"/>
          <c:dPt>
            <c:idx val="0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896D-4980-B789-9117A3D93F15}"/>
              </c:ext>
            </c:extLst>
          </c:dPt>
          <c:dPt>
            <c:idx val="1"/>
            <c:bubble3D val="0"/>
            <c:spPr>
              <a:solidFill>
                <a:srgbClr val="8B7AF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96D-4980-B789-9117A3D93F15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896D-4980-B789-9117A3D93F15}"/>
              </c:ext>
            </c:extLst>
          </c:dPt>
          <c:cat>
            <c:strRef>
              <c:f>Sheet1!$A$2:$A$4</c:f>
              <c:strCache>
                <c:ptCount val="3"/>
                <c:pt idx="0">
                  <c:v>Good risk</c:v>
                </c:pt>
                <c:pt idx="1">
                  <c:v>Intermediate risk</c:v>
                </c:pt>
                <c:pt idx="2">
                  <c:v>High risk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</c:v>
                </c:pt>
                <c:pt idx="1">
                  <c:v>31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6D-4980-B789-9117A3D93F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86441318335553541"/>
          <c:w val="1"/>
          <c:h val="0.13558681664446454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4537795894130676E-2"/>
          <c:y val="0.16337252259711191"/>
          <c:w val="0.92546225307362895"/>
          <c:h val="0.6820803272091201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explosion val="14"/>
          <c:dPt>
            <c:idx val="0"/>
            <c:bubble3D val="0"/>
            <c:explosion val="9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896D-4980-B789-9117A3D93F15}"/>
              </c:ext>
            </c:extLst>
          </c:dPt>
          <c:dPt>
            <c:idx val="1"/>
            <c:bubble3D val="0"/>
            <c:explosion val="6"/>
            <c:spPr>
              <a:solidFill>
                <a:srgbClr val="8B7AF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96D-4980-B789-9117A3D93F15}"/>
              </c:ext>
            </c:extLst>
          </c:dPt>
          <c:dPt>
            <c:idx val="2"/>
            <c:bubble3D val="0"/>
            <c:explosion val="11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896D-4980-B789-9117A3D93F15}"/>
              </c:ext>
            </c:extLst>
          </c:dPt>
          <c:cat>
            <c:strRef>
              <c:f>Sheet1!$A$2:$A$4</c:f>
              <c:strCache>
                <c:ptCount val="3"/>
                <c:pt idx="0">
                  <c:v>Good risk</c:v>
                </c:pt>
                <c:pt idx="1">
                  <c:v>Intermediate risk</c:v>
                </c:pt>
                <c:pt idx="2">
                  <c:v>High risk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</c:v>
                </c:pt>
                <c:pt idx="1">
                  <c:v>31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6D-4980-B789-9117A3D93F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8018018018018018E-2"/>
          <c:y val="0.8216971101962508"/>
          <c:w val="0.98198192625764669"/>
          <c:h val="0.13479310010106604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0.35701</cdr:x>
      <cdr:y>0.55172</cdr:y>
    </cdr:from>
    <cdr:to>
      <cdr:x>0.76757</cdr:x>
      <cdr:y>0.71762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DED2BA03-7C6C-47E5-BBC9-E4B926372D02}"/>
            </a:ext>
          </a:extLst>
        </cdr:cNvPr>
        <cdr:cNvSpPr/>
      </cdr:nvSpPr>
      <cdr:spPr>
        <a:xfrm xmlns:a="http://schemas.openxmlformats.org/drawingml/2006/main">
          <a:off x="1524000" y="2457651"/>
          <a:ext cx="1752600" cy="739006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24 (25.80</a:t>
          </a:r>
          <a:r>
            <a:rPr lang="en-US" sz="2000" b="1" dirty="0">
              <a:solidFill>
                <a:schemeClr val="tx1"/>
              </a:solidFill>
            </a:rPr>
            <a:t>%)</a:t>
          </a:r>
        </a:p>
      </cdr:txBody>
    </cdr:sp>
  </cdr:relSizeAnchor>
  <cdr:relSizeAnchor xmlns:cdr="http://schemas.openxmlformats.org/drawingml/2006/chartDrawing">
    <cdr:from>
      <cdr:x>0.16065</cdr:x>
      <cdr:y>0.1618</cdr:y>
    </cdr:from>
    <cdr:to>
      <cdr:x>0.5197</cdr:x>
      <cdr:y>0.27641</cdr:y>
    </cdr:to>
    <cdr:sp macro="" textlink="">
      <cdr:nvSpPr>
        <cdr:cNvPr id="3" name="Rectangle 2">
          <a:extLst xmlns:a="http://schemas.openxmlformats.org/drawingml/2006/main">
            <a:ext uri="{FF2B5EF4-FFF2-40B4-BE49-F238E27FC236}">
              <a16:creationId xmlns:a16="http://schemas.microsoft.com/office/drawing/2014/main" id="{6249BBFD-EE5B-4A09-AE19-72C27695EE25}"/>
            </a:ext>
          </a:extLst>
        </cdr:cNvPr>
        <cdr:cNvSpPr/>
      </cdr:nvSpPr>
      <cdr:spPr>
        <a:xfrm xmlns:a="http://schemas.openxmlformats.org/drawingml/2006/main">
          <a:off x="685800" y="720726"/>
          <a:ext cx="1532693" cy="510528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10 (10.75</a:t>
          </a:r>
          <a:r>
            <a:rPr lang="en-US" sz="2000" b="1" dirty="0">
              <a:solidFill>
                <a:schemeClr val="tx1"/>
              </a:solidFill>
            </a:rPr>
            <a:t>%)</a:t>
          </a:r>
        </a:p>
      </cdr:txBody>
    </cdr:sp>
  </cdr:relSizeAnchor>
  <cdr:relSizeAnchor xmlns:cdr="http://schemas.openxmlformats.org/drawingml/2006/chartDrawing">
    <cdr:from>
      <cdr:x>0.64262</cdr:x>
      <cdr:y>0.15396</cdr:y>
    </cdr:from>
    <cdr:to>
      <cdr:x>0.94979</cdr:x>
      <cdr:y>0.29081</cdr:y>
    </cdr:to>
    <cdr:sp macro="" textlink="">
      <cdr:nvSpPr>
        <cdr:cNvPr id="4" name="Rectangle 3">
          <a:extLst xmlns:a="http://schemas.openxmlformats.org/drawingml/2006/main">
            <a:ext uri="{FF2B5EF4-FFF2-40B4-BE49-F238E27FC236}">
              <a16:creationId xmlns:a16="http://schemas.microsoft.com/office/drawing/2014/main" id="{120FD131-5D27-4A3D-B10C-55ACA32248B3}"/>
            </a:ext>
          </a:extLst>
        </cdr:cNvPr>
        <cdr:cNvSpPr/>
      </cdr:nvSpPr>
      <cdr:spPr>
        <a:xfrm xmlns:a="http://schemas.openxmlformats.org/drawingml/2006/main">
          <a:off x="2743200" y="685800"/>
          <a:ext cx="1311269" cy="609600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5( 5.37</a:t>
          </a:r>
          <a:r>
            <a:rPr lang="en-US" sz="2000" b="1" dirty="0">
              <a:solidFill>
                <a:schemeClr val="tx1"/>
              </a:solidFill>
            </a:rPr>
            <a:t>%)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0.3967</cdr:x>
      <cdr:y>0.55172</cdr:y>
    </cdr:from>
    <cdr:to>
      <cdr:x>0.75424</cdr:x>
      <cdr:y>0.71762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DED2BA03-7C6C-47E5-BBC9-E4B926372D02}"/>
            </a:ext>
          </a:extLst>
        </cdr:cNvPr>
        <cdr:cNvSpPr/>
      </cdr:nvSpPr>
      <cdr:spPr>
        <a:xfrm xmlns:a="http://schemas.openxmlformats.org/drawingml/2006/main">
          <a:off x="1603375" y="2415609"/>
          <a:ext cx="1445093" cy="726365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9 (29.03</a:t>
          </a:r>
          <a:r>
            <a:rPr lang="en-US" sz="2000" b="1" dirty="0">
              <a:solidFill>
                <a:schemeClr val="tx1"/>
              </a:solidFill>
            </a:rPr>
            <a:t>%)</a:t>
          </a:r>
        </a:p>
      </cdr:txBody>
    </cdr:sp>
  </cdr:relSizeAnchor>
  <cdr:relSizeAnchor xmlns:cdr="http://schemas.openxmlformats.org/drawingml/2006/chartDrawing">
    <cdr:from>
      <cdr:x>0.17046</cdr:x>
      <cdr:y>0.18202</cdr:y>
    </cdr:from>
    <cdr:to>
      <cdr:x>0.49097</cdr:x>
      <cdr:y>0.28644</cdr:y>
    </cdr:to>
    <cdr:sp macro="" textlink="">
      <cdr:nvSpPr>
        <cdr:cNvPr id="3" name="Rectangle 2">
          <a:extLst xmlns:a="http://schemas.openxmlformats.org/drawingml/2006/main">
            <a:ext uri="{FF2B5EF4-FFF2-40B4-BE49-F238E27FC236}">
              <a16:creationId xmlns:a16="http://schemas.microsoft.com/office/drawing/2014/main" id="{6249BBFD-EE5B-4A09-AE19-72C27695EE25}"/>
            </a:ext>
          </a:extLst>
        </cdr:cNvPr>
        <cdr:cNvSpPr/>
      </cdr:nvSpPr>
      <cdr:spPr>
        <a:xfrm xmlns:a="http://schemas.openxmlformats.org/drawingml/2006/main">
          <a:off x="688975" y="796926"/>
          <a:ext cx="1295400" cy="457200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 (6.45</a:t>
          </a:r>
          <a:r>
            <a:rPr lang="en-US" sz="2000" b="1" dirty="0">
              <a:solidFill>
                <a:schemeClr val="tx1"/>
              </a:solidFill>
            </a:rPr>
            <a:t>%)</a:t>
          </a:r>
        </a:p>
      </cdr:txBody>
    </cdr:sp>
  </cdr:relSizeAnchor>
  <cdr:relSizeAnchor xmlns:cdr="http://schemas.openxmlformats.org/drawingml/2006/chartDrawing">
    <cdr:from>
      <cdr:x>0.60408</cdr:x>
      <cdr:y>0.19942</cdr:y>
    </cdr:from>
    <cdr:to>
      <cdr:x>0.92459</cdr:x>
      <cdr:y>0.32774</cdr:y>
    </cdr:to>
    <cdr:sp macro="" textlink="">
      <cdr:nvSpPr>
        <cdr:cNvPr id="4" name="Rectangle 3">
          <a:extLst xmlns:a="http://schemas.openxmlformats.org/drawingml/2006/main">
            <a:ext uri="{FF2B5EF4-FFF2-40B4-BE49-F238E27FC236}">
              <a16:creationId xmlns:a16="http://schemas.microsoft.com/office/drawing/2014/main" id="{120FD131-5D27-4A3D-B10C-55ACA32248B3}"/>
            </a:ext>
          </a:extLst>
        </cdr:cNvPr>
        <cdr:cNvSpPr/>
      </cdr:nvSpPr>
      <cdr:spPr>
        <a:xfrm xmlns:a="http://schemas.openxmlformats.org/drawingml/2006/main">
          <a:off x="2441555" y="873126"/>
          <a:ext cx="1295430" cy="561826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1(3.22</a:t>
          </a:r>
          <a:r>
            <a:rPr lang="en-US" sz="2000" b="1" dirty="0">
              <a:solidFill>
                <a:schemeClr val="tx1"/>
              </a:solidFill>
            </a:rPr>
            <a:t>%)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E2D77-23B9-4A05-8B4E-B9667B7972EE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128B4-168D-4461-9FC2-E9CD61A8D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69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0EE1B-4C5B-5E55-DEC5-161E8C062C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827863-32C2-5583-CC0B-8A742B2A9C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FEFE9-A74B-075B-BA06-12A2AEA11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DF17-C253-4FB5-A4A1-EC7DB71F0F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9C7AE-F95F-49E8-F21A-44A76B7A7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57CE8-20EB-E2E4-D549-D32805C4E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F5637-1C17-4241-8141-785109D9E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95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460B0-CD7A-0B2F-86D8-4C5864CAA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C256F7-4285-4153-A600-560DA6739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F5E83-0318-5039-FB6D-420CF0CFC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DF17-C253-4FB5-A4A1-EC7DB71F0F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5EDD2-D355-6D9F-7BC6-88BA3FCF5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02420-3572-8FA2-51A0-FB6A80DF2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F5637-1C17-4241-8141-785109D9E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A42821-42DB-75CB-0119-492E2BF6C9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7132BF-1D39-3993-9B3C-C587983F4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DBB45-C919-E611-D889-A622D8AF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DF17-C253-4FB5-A4A1-EC7DB71F0F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E62C4-D456-954F-0DE2-28498C9CD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48946-1ECB-5613-D980-E989B1F0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F5637-1C17-4241-8141-785109D9E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37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32412-71F7-9186-99DD-3E63A1FC8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4CE71-0811-001D-6A80-9B9B25D47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A7B30-89C6-37DE-C34E-9930E391E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DF17-C253-4FB5-A4A1-EC7DB71F0F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9A002-65D0-8202-8E86-8A4852F94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DB520-4E89-80E0-FF8D-2F58F8AEA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F5637-1C17-4241-8141-785109D9E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6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9B3EA-03A2-E791-5740-0A5EAEEA2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18BCB1-8624-459B-797E-8D6008B45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DFA93-BB6F-B493-B0E4-BD2215776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DF17-C253-4FB5-A4A1-EC7DB71F0F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BE64D-8423-9521-4D58-C4D6A2A26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D7D84-4CA6-1E8A-076C-8696A32FE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F5637-1C17-4241-8141-785109D9E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9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9B75F-CAF0-69EC-49F2-7B4474F46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2A3F9-F14C-A2E6-E2AE-FA3D181597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D6B46-AF81-0E9E-328E-04C8F94BE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762CED-67FF-DB50-DC1C-54BBBB370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DF17-C253-4FB5-A4A1-EC7DB71F0F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EF629F-2A98-2E40-CC22-2CF6DC614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6A85B8-8043-5982-60F6-71DFFCA76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F5637-1C17-4241-8141-785109D9E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76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AAA11-1C52-9C66-CFC6-E8305D294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1E53BB-970C-B2C8-2262-B1EC95140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5C3802-E4AF-B2A8-7BAD-978D807337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D5D4E6-E2F9-213D-93A7-4814DF8484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1BBCCE-9F1B-23F9-B044-F8868BFE32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AFC499-953C-4362-EF7C-00DE9692D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DF17-C253-4FB5-A4A1-EC7DB71F0F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6336CB-BEF6-E933-16C8-E1BA63E6C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6D4670-88A6-5A42-CE3C-B5068C737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F5637-1C17-4241-8141-785109D9E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25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EC410-50E3-7ABA-A882-DDE0EB843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0CA46-2A3D-07F4-9495-9BB7C9E27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DF17-C253-4FB5-A4A1-EC7DB71F0F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90E4EA-E3B1-0B6F-FEAF-3E3C86F98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C449D3-D8B2-BD18-901A-ED55EF3B6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F5637-1C17-4241-8141-785109D9E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3D139F-9E28-5728-87A4-7755F942D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DF17-C253-4FB5-A4A1-EC7DB71F0F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F60CED-7C20-F559-B79E-88E944CA7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897F6-F8C8-6F39-DDE8-966DC6054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F5637-1C17-4241-8141-785109D9E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69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62929-5144-DAEC-9769-6BD607553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CAEEB-49E0-A9ED-233B-365D9BD03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1CF598-B644-66FF-54D9-A28F06C57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2C5ED-AAA0-E33D-F9FA-06796D32A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DF17-C253-4FB5-A4A1-EC7DB71F0F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886118-1AC8-C225-E2FB-D327953A4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7542C-3C65-495F-9D61-8795DD0D0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F5637-1C17-4241-8141-785109D9E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65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0929E-0ACA-B00E-BC9D-7DF5E8FB7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16810B-3436-5954-524D-542378E0B2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510126-CF4C-51B2-148E-3F1BBCB6E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EC591-B79A-4AA9-CF97-8E4EAE86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8DF17-C253-4FB5-A4A1-EC7DB71F0F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13CB4-817D-9C73-57AD-FC7DC1D36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48A4CD-FE0C-6F0F-8828-51236B989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F5637-1C17-4241-8141-785109D9E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959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FD0155-A023-7452-EDC0-4575B5CBF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C47E06-5212-F387-1649-D0FFDEFE8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D67CE-678B-1C07-CA9E-845C5BA41D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8DF17-C253-4FB5-A4A1-EC7DB71F0F0C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95BC5-15CA-D27A-EBA2-445A99C762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FF38DC-A4F1-2290-E6F2-989384F736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F5637-1C17-4241-8141-785109D9E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5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E20364F-F8D3-661B-15A0-7221EDFC4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9269" y="1581134"/>
            <a:ext cx="6734354" cy="43643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my-MM" sz="2400" b="1" dirty="0">
                <a:latin typeface="Times New Roman" pitchFamily="18" charset="0"/>
                <a:cs typeface="Times New Roman" pitchFamily="18" charset="0"/>
              </a:rPr>
              <a:t>Comparative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Outcome of Azacytidine -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Venetoclax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versus </a:t>
            </a:r>
          </a:p>
          <a:p>
            <a:pPr marL="0" indent="0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Intensive Therapy  in  Acute Myeloid Leukemia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Single Centre Experience at Department of       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Clinical 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Haematology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North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Okkalapa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General Hospital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800" b="1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Yi Mon Thant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Hnin Mya </a:t>
            </a:r>
            <a:r>
              <a:rPr lang="en-US" sz="18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Thanda,Mie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Mie </a:t>
            </a:r>
            <a:r>
              <a:rPr lang="en-US" sz="18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Khaing,Yin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Nwet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Han,Sein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Win, </a:t>
            </a:r>
            <a:r>
              <a:rPr lang="en-US" sz="18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Khin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Thida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Htut,Aye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Aye Gyi</a:t>
            </a:r>
          </a:p>
          <a:p>
            <a:pPr algn="l"/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D27D1DC-9BCC-8327-93A4-387BB06F08AF}"/>
              </a:ext>
            </a:extLst>
          </p:cNvPr>
          <p:cNvGrpSpPr/>
          <p:nvPr/>
        </p:nvGrpSpPr>
        <p:grpSpPr>
          <a:xfrm>
            <a:off x="514834" y="144560"/>
            <a:ext cx="8452185" cy="997091"/>
            <a:chOff x="7848796" y="5831647"/>
            <a:chExt cx="7869554" cy="997091"/>
          </a:xfrm>
        </p:grpSpPr>
        <p:sp>
          <p:nvSpPr>
            <p:cNvPr id="13" name="Freeform 2">
              <a:extLst>
                <a:ext uri="{FF2B5EF4-FFF2-40B4-BE49-F238E27FC236}">
                  <a16:creationId xmlns:a16="http://schemas.microsoft.com/office/drawing/2014/main" id="{EBE29F5B-7C88-A0ED-C8AE-44216EE69DA7}"/>
                </a:ext>
              </a:extLst>
            </p:cNvPr>
            <p:cNvSpPr/>
            <p:nvPr/>
          </p:nvSpPr>
          <p:spPr>
            <a:xfrm>
              <a:off x="7848796" y="5831647"/>
              <a:ext cx="729048" cy="997091"/>
            </a:xfrm>
            <a:custGeom>
              <a:avLst/>
              <a:gdLst/>
              <a:ahLst/>
              <a:cxnLst/>
              <a:rect l="l" t="t" r="r" b="b"/>
              <a:pathLst>
                <a:path w="1786716" h="2314609">
                  <a:moveTo>
                    <a:pt x="0" y="0"/>
                  </a:moveTo>
                  <a:lnTo>
                    <a:pt x="1786716" y="0"/>
                  </a:lnTo>
                  <a:lnTo>
                    <a:pt x="1786716" y="2314609"/>
                  </a:lnTo>
                  <a:lnTo>
                    <a:pt x="0" y="23146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F856754-A896-8D64-C335-013BA2862E24}"/>
                </a:ext>
              </a:extLst>
            </p:cNvPr>
            <p:cNvSpPr txBox="1"/>
            <p:nvPr/>
          </p:nvSpPr>
          <p:spPr>
            <a:xfrm>
              <a:off x="8498379" y="6084874"/>
              <a:ext cx="721997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2600" b="1" dirty="0">
                  <a:ln w="0"/>
                  <a:solidFill>
                    <a:srgbClr val="C00000"/>
                  </a:solidFill>
                  <a:latin typeface="Aptos" panose="020B0004020202020204" pitchFamily="34" charset="0"/>
                  <a:ea typeface="ADLaM Display" panose="02010000000000000000" pitchFamily="2" charset="0"/>
                  <a:cs typeface="ADLaM Display" panose="02010000000000000000" pitchFamily="2" charset="0"/>
                </a:rPr>
                <a:t>8</a:t>
              </a:r>
              <a:r>
                <a:rPr lang="en-US" altLang="en-US" sz="2600" b="1" baseline="30000" dirty="0">
                  <a:ln w="0"/>
                  <a:solidFill>
                    <a:srgbClr val="C00000"/>
                  </a:solidFill>
                  <a:latin typeface="Aptos" panose="020B0004020202020204" pitchFamily="34" charset="0"/>
                  <a:ea typeface="ADLaM Display" panose="02010000000000000000" pitchFamily="2" charset="0"/>
                  <a:cs typeface="ADLaM Display" panose="02010000000000000000" pitchFamily="2" charset="0"/>
                </a:rPr>
                <a:t>th</a:t>
              </a:r>
              <a:r>
                <a:rPr lang="en-US" altLang="en-US" sz="2600" b="1" dirty="0">
                  <a:ln w="0"/>
                  <a:solidFill>
                    <a:srgbClr val="C00000"/>
                  </a:solidFill>
                  <a:latin typeface="Aptos" panose="020B0004020202020204" pitchFamily="34" charset="0"/>
                  <a:ea typeface="ADLaM Display" panose="02010000000000000000" pitchFamily="2" charset="0"/>
                  <a:cs typeface="ADLaM Display" panose="02010000000000000000" pitchFamily="2" charset="0"/>
                </a:rPr>
                <a:t> </a:t>
              </a:r>
              <a:r>
                <a:rPr kumimoji="0" lang="en-US" altLang="en-US" sz="2600" b="1" u="none" strike="noStrike" normalizeH="0" baseline="0" dirty="0">
                  <a:ln w="0"/>
                  <a:solidFill>
                    <a:srgbClr val="C00000"/>
                  </a:solidFill>
                  <a:latin typeface="Aptos" panose="020B0004020202020204" pitchFamily="34" charset="0"/>
                  <a:ea typeface="ADLaM Display" panose="02010000000000000000" pitchFamily="2" charset="0"/>
                  <a:cs typeface="ADLaM Display" panose="02010000000000000000" pitchFamily="2" charset="0"/>
                </a:rPr>
                <a:t>conference of Myanmar Society of</a:t>
              </a:r>
              <a:r>
                <a:rPr lang="my-MM" altLang="en-US" sz="2600" b="1" dirty="0">
                  <a:ln w="0"/>
                  <a:solidFill>
                    <a:srgbClr val="C00000"/>
                  </a:solidFill>
                  <a:latin typeface="Aptos" panose="020B0004020202020204" pitchFamily="34" charset="0"/>
                  <a:ea typeface="ADLaM Display" panose="02010000000000000000" pitchFamily="2" charset="0"/>
                  <a:cs typeface="ADLaM Display" panose="02010000000000000000" pitchFamily="2" charset="0"/>
                </a:rPr>
                <a:t> </a:t>
              </a:r>
              <a:r>
                <a:rPr kumimoji="0" lang="en-US" altLang="en-US" sz="2600" b="1" u="none" strike="noStrike" normalizeH="0" baseline="0" dirty="0">
                  <a:ln w="0"/>
                  <a:solidFill>
                    <a:srgbClr val="C00000"/>
                  </a:solidFill>
                  <a:latin typeface="Aptos" panose="020B0004020202020204" pitchFamily="34" charset="0"/>
                  <a:ea typeface="ADLaM Display" panose="02010000000000000000" pitchFamily="2" charset="0"/>
                  <a:cs typeface="ADLaM Display" panose="02010000000000000000" pitchFamily="2" charset="0"/>
                </a:rPr>
                <a:t>Hematology</a:t>
              </a:r>
              <a:endParaRPr lang="en-US" sz="2600" dirty="0">
                <a:latin typeface="Aptos" panose="020B000402020202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96F3524-F184-81C4-8EFD-C22B413B5DA3}"/>
              </a:ext>
            </a:extLst>
          </p:cNvPr>
          <p:cNvGrpSpPr/>
          <p:nvPr/>
        </p:nvGrpSpPr>
        <p:grpSpPr>
          <a:xfrm>
            <a:off x="7197213" y="1844681"/>
            <a:ext cx="4725758" cy="3635738"/>
            <a:chOff x="7236542" y="1790137"/>
            <a:chExt cx="4725758" cy="3635738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1528965C-4D2B-8AB8-6C81-DABD37E2824E}"/>
                </a:ext>
              </a:extLst>
            </p:cNvPr>
            <p:cNvSpPr/>
            <p:nvPr/>
          </p:nvSpPr>
          <p:spPr>
            <a:xfrm>
              <a:off x="7400132" y="1790137"/>
              <a:ext cx="4562168" cy="3434177"/>
            </a:xfrm>
            <a:prstGeom prst="ellipse">
              <a:avLst/>
            </a:prstGeom>
            <a:solidFill>
              <a:srgbClr val="C00000">
                <a:shade val="30000"/>
                <a:satMod val="115000"/>
              </a:srgbClr>
            </a:solidFill>
            <a:ln w="57150" cmpd="dbl">
              <a:noFill/>
              <a:prstDash val="solid"/>
              <a:round/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4562168"/>
                        <a:gd name="connsiteY0" fmla="*/ 1717089 h 3434177"/>
                        <a:gd name="connsiteX1" fmla="*/ 2281084 w 4562168"/>
                        <a:gd name="connsiteY1" fmla="*/ 0 h 3434177"/>
                        <a:gd name="connsiteX2" fmla="*/ 4562168 w 4562168"/>
                        <a:gd name="connsiteY2" fmla="*/ 1717089 h 3434177"/>
                        <a:gd name="connsiteX3" fmla="*/ 2281084 w 4562168"/>
                        <a:gd name="connsiteY3" fmla="*/ 3434178 h 3434177"/>
                        <a:gd name="connsiteX4" fmla="*/ 0 w 4562168"/>
                        <a:gd name="connsiteY4" fmla="*/ 1717089 h 343417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562168" h="3434177" fill="none" extrusionOk="0">
                          <a:moveTo>
                            <a:pt x="0" y="1717089"/>
                          </a:moveTo>
                          <a:cubicBezTo>
                            <a:pt x="272976" y="801150"/>
                            <a:pt x="1138544" y="-241337"/>
                            <a:pt x="2281084" y="0"/>
                          </a:cubicBezTo>
                          <a:cubicBezTo>
                            <a:pt x="3470512" y="-10778"/>
                            <a:pt x="4455443" y="869247"/>
                            <a:pt x="4562168" y="1717089"/>
                          </a:cubicBezTo>
                          <a:cubicBezTo>
                            <a:pt x="4547044" y="2521184"/>
                            <a:pt x="3360101" y="3685426"/>
                            <a:pt x="2281084" y="3434178"/>
                          </a:cubicBezTo>
                          <a:cubicBezTo>
                            <a:pt x="1073470" y="3463398"/>
                            <a:pt x="169109" y="2706071"/>
                            <a:pt x="0" y="1717089"/>
                          </a:cubicBezTo>
                          <a:close/>
                        </a:path>
                        <a:path w="4562168" h="3434177" stroke="0" extrusionOk="0">
                          <a:moveTo>
                            <a:pt x="0" y="1717089"/>
                          </a:moveTo>
                          <a:cubicBezTo>
                            <a:pt x="-198317" y="646441"/>
                            <a:pt x="748989" y="102194"/>
                            <a:pt x="2281084" y="0"/>
                          </a:cubicBezTo>
                          <a:cubicBezTo>
                            <a:pt x="3620371" y="16732"/>
                            <a:pt x="4457772" y="772086"/>
                            <a:pt x="4562168" y="1717089"/>
                          </a:cubicBezTo>
                          <a:cubicBezTo>
                            <a:pt x="4514447" y="2712013"/>
                            <a:pt x="3518438" y="3558291"/>
                            <a:pt x="2281084" y="3434178"/>
                          </a:cubicBezTo>
                          <a:cubicBezTo>
                            <a:pt x="896119" y="3365702"/>
                            <a:pt x="176079" y="2749543"/>
                            <a:pt x="0" y="1717089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25CE1274-36A8-D6EA-117C-C90E92A1005D}"/>
                </a:ext>
              </a:extLst>
            </p:cNvPr>
            <p:cNvSpPr/>
            <p:nvPr/>
          </p:nvSpPr>
          <p:spPr>
            <a:xfrm>
              <a:off x="7236542" y="1991698"/>
              <a:ext cx="4562168" cy="3434177"/>
            </a:xfrm>
            <a:prstGeom prst="ellipse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 t="-13012" b="61"/>
              </a:stretch>
            </a:blipFill>
            <a:ln w="57150" cmpd="dbl">
              <a:noFill/>
              <a:prstDash val="solid"/>
              <a:round/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4562168"/>
                        <a:gd name="connsiteY0" fmla="*/ 1717089 h 3434177"/>
                        <a:gd name="connsiteX1" fmla="*/ 2281084 w 4562168"/>
                        <a:gd name="connsiteY1" fmla="*/ 0 h 3434177"/>
                        <a:gd name="connsiteX2" fmla="*/ 4562168 w 4562168"/>
                        <a:gd name="connsiteY2" fmla="*/ 1717089 h 3434177"/>
                        <a:gd name="connsiteX3" fmla="*/ 2281084 w 4562168"/>
                        <a:gd name="connsiteY3" fmla="*/ 3434178 h 3434177"/>
                        <a:gd name="connsiteX4" fmla="*/ 0 w 4562168"/>
                        <a:gd name="connsiteY4" fmla="*/ 1717089 h 343417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562168" h="3434177" fill="none" extrusionOk="0">
                          <a:moveTo>
                            <a:pt x="0" y="1717089"/>
                          </a:moveTo>
                          <a:cubicBezTo>
                            <a:pt x="272976" y="801150"/>
                            <a:pt x="1138544" y="-241337"/>
                            <a:pt x="2281084" y="0"/>
                          </a:cubicBezTo>
                          <a:cubicBezTo>
                            <a:pt x="3470512" y="-10778"/>
                            <a:pt x="4455443" y="869247"/>
                            <a:pt x="4562168" y="1717089"/>
                          </a:cubicBezTo>
                          <a:cubicBezTo>
                            <a:pt x="4547044" y="2521184"/>
                            <a:pt x="3360101" y="3685426"/>
                            <a:pt x="2281084" y="3434178"/>
                          </a:cubicBezTo>
                          <a:cubicBezTo>
                            <a:pt x="1073470" y="3463398"/>
                            <a:pt x="169109" y="2706071"/>
                            <a:pt x="0" y="1717089"/>
                          </a:cubicBezTo>
                          <a:close/>
                        </a:path>
                        <a:path w="4562168" h="3434177" stroke="0" extrusionOk="0">
                          <a:moveTo>
                            <a:pt x="0" y="1717089"/>
                          </a:moveTo>
                          <a:cubicBezTo>
                            <a:pt x="-198317" y="646441"/>
                            <a:pt x="748989" y="102194"/>
                            <a:pt x="2281084" y="0"/>
                          </a:cubicBezTo>
                          <a:cubicBezTo>
                            <a:pt x="3620371" y="16732"/>
                            <a:pt x="4457772" y="772086"/>
                            <a:pt x="4562168" y="1717089"/>
                          </a:cubicBezTo>
                          <a:cubicBezTo>
                            <a:pt x="4514447" y="2712013"/>
                            <a:pt x="3518438" y="3558291"/>
                            <a:pt x="2281084" y="3434178"/>
                          </a:cubicBezTo>
                          <a:cubicBezTo>
                            <a:pt x="896119" y="3365702"/>
                            <a:pt x="176079" y="2749543"/>
                            <a:pt x="0" y="1717089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FDBDE48-2A48-FB30-2682-8D6CEE410A4F}"/>
                </a:ext>
              </a:extLst>
            </p:cNvPr>
            <p:cNvSpPr/>
            <p:nvPr/>
          </p:nvSpPr>
          <p:spPr>
            <a:xfrm>
              <a:off x="7236542" y="1991697"/>
              <a:ext cx="4562168" cy="3434177"/>
            </a:xfrm>
            <a:prstGeom prst="ellipse">
              <a:avLst/>
            </a:prstGeom>
            <a:solidFill>
              <a:schemeClr val="bg1">
                <a:alpha val="46000"/>
              </a:schemeClr>
            </a:solidFill>
            <a:ln w="57150" cmpd="dbl">
              <a:noFill/>
              <a:prstDash val="solid"/>
              <a:round/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4562168"/>
                        <a:gd name="connsiteY0" fmla="*/ 1717089 h 3434177"/>
                        <a:gd name="connsiteX1" fmla="*/ 2281084 w 4562168"/>
                        <a:gd name="connsiteY1" fmla="*/ 0 h 3434177"/>
                        <a:gd name="connsiteX2" fmla="*/ 4562168 w 4562168"/>
                        <a:gd name="connsiteY2" fmla="*/ 1717089 h 3434177"/>
                        <a:gd name="connsiteX3" fmla="*/ 2281084 w 4562168"/>
                        <a:gd name="connsiteY3" fmla="*/ 3434178 h 3434177"/>
                        <a:gd name="connsiteX4" fmla="*/ 0 w 4562168"/>
                        <a:gd name="connsiteY4" fmla="*/ 1717089 h 343417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562168" h="3434177" fill="none" extrusionOk="0">
                          <a:moveTo>
                            <a:pt x="0" y="1717089"/>
                          </a:moveTo>
                          <a:cubicBezTo>
                            <a:pt x="272976" y="801150"/>
                            <a:pt x="1138544" y="-241337"/>
                            <a:pt x="2281084" y="0"/>
                          </a:cubicBezTo>
                          <a:cubicBezTo>
                            <a:pt x="3470512" y="-10778"/>
                            <a:pt x="4455443" y="869247"/>
                            <a:pt x="4562168" y="1717089"/>
                          </a:cubicBezTo>
                          <a:cubicBezTo>
                            <a:pt x="4547044" y="2521184"/>
                            <a:pt x="3360101" y="3685426"/>
                            <a:pt x="2281084" y="3434178"/>
                          </a:cubicBezTo>
                          <a:cubicBezTo>
                            <a:pt x="1073470" y="3463398"/>
                            <a:pt x="169109" y="2706071"/>
                            <a:pt x="0" y="1717089"/>
                          </a:cubicBezTo>
                          <a:close/>
                        </a:path>
                        <a:path w="4562168" h="3434177" stroke="0" extrusionOk="0">
                          <a:moveTo>
                            <a:pt x="0" y="1717089"/>
                          </a:moveTo>
                          <a:cubicBezTo>
                            <a:pt x="-198317" y="646441"/>
                            <a:pt x="748989" y="102194"/>
                            <a:pt x="2281084" y="0"/>
                          </a:cubicBezTo>
                          <a:cubicBezTo>
                            <a:pt x="3620371" y="16732"/>
                            <a:pt x="4457772" y="772086"/>
                            <a:pt x="4562168" y="1717089"/>
                          </a:cubicBezTo>
                          <a:cubicBezTo>
                            <a:pt x="4514447" y="2712013"/>
                            <a:pt x="3518438" y="3558291"/>
                            <a:pt x="2281084" y="3434178"/>
                          </a:cubicBezTo>
                          <a:cubicBezTo>
                            <a:pt x="896119" y="3365702"/>
                            <a:pt x="176079" y="2749543"/>
                            <a:pt x="0" y="1717089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06574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B78D6-4351-DB8F-1B0C-CA89190FF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3764C6-3797-8405-0605-D15CFE3AA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90687"/>
            <a:ext cx="5157787" cy="814387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Aza-Ven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62CF8E-E01A-6798-1AFD-FC519A4AE1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&gt; 30days survival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91.7%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(P-0.24),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my-MM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60days survival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87.5%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(P-0.19)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2820EE-8918-C557-E6F2-25E7E34FA5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3+7 (ICH)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221D45-3CA1-935A-742A-1C8EFC6AD55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&gt;30days survival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78.3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%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(P-0.24)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&gt;</a:t>
            </a:r>
            <a:r>
              <a:rPr lang="my-MM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60days survival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75%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(P-0.19)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396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6BCD6-841E-410F-999A-E70A1F1E7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my-MM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Mean survival was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10.986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(95% CI 8.235-13.737) in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aza-ven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versus 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10.923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(95% CI 9.140-12.707) in ICH group ,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overall 10.963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months (95% CI 9.442-12.485).</a:t>
            </a:r>
            <a:endParaRPr lang="my-MM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my-MM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Median survival was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10.00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(95% CI 3.871-16.129) in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aza-ven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versus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16.00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(95% CI 6.111-25.889) in ICH group, 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overall 16.00 months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(95%CI 9.336-22.664).</a:t>
            </a: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These findings suggest comparable survival outcomes between the two treatment regimens</a:t>
            </a:r>
            <a:r>
              <a:rPr lang="my-MM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359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87E48-5334-4134-86CD-1DA70ECD9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At the end , out of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Non-APL patients,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my-MM" sz="2800" b="1" dirty="0">
                <a:latin typeface="Times New Roman" pitchFamily="18" charset="0"/>
              </a:rPr>
              <a:t>(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54.83 </a:t>
            </a:r>
            <a:r>
              <a:rPr lang="my-MM" sz="2800" b="1" dirty="0">
                <a:latin typeface="Times New Roman" pitchFamily="18" charset="0"/>
              </a:rPr>
              <a:t>%)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patients are still alive in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aza-ven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group versus 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Out of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93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Non-APL patients,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47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50.53%)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are  still alive in ICH(3+7) group.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041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4D6E8-CB3B-4697-B919-4A9864126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y-MM" sz="4400" b="1" dirty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Conclusion: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FE534-1C95-404B-81F3-4C4195641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Despite the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aza-ven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cohort demonstrating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 high risk profile of older age, adverse risk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the regimen showed notable safety advantages of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lower early mortality , fewer treatment-related complications , shorter hospital stays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with comparable overall efficacy in terms of CR,OS.</a:t>
            </a:r>
            <a:endParaRPr lang="my-MM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my-MM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It also offer a safer , equally effective alternative to ICH in low-resource settings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271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72C41-DF21-4246-B568-51E478DF7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Recommendation: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77465-B572-4C1A-93A4-94DD7A367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Because of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lower induction death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</a:t>
            </a:r>
            <a:endParaRPr lang="my-MM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my-MM" dirty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higher relapse rate in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aza-ven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compared to ICH,</a:t>
            </a:r>
            <a:endParaRPr lang="my-MM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my-MM" sz="2800" b="1" dirty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aza-ven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induction followed by consolidation with ICH </a:t>
            </a:r>
            <a:endParaRPr lang="my-MM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my-MM" dirty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would be a better option for longer survival of AML patients. </a:t>
            </a:r>
          </a:p>
          <a:p>
            <a:pPr marL="0" indent="0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6041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E65B4-CBE7-47EB-8615-E7935008E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4622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7488D-8957-435E-8BA2-6621F5CE0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my-MM" sz="5400" dirty="0">
              <a:latin typeface="Times New Roman" panose="02020603050405020304" pitchFamily="18" charset="0"/>
            </a:endParaRPr>
          </a:p>
          <a:p>
            <a:r>
              <a:rPr lang="my-MM" sz="5400" dirty="0">
                <a:latin typeface="Times New Roman" panose="02020603050405020304" pitchFamily="18" charset="0"/>
              </a:rPr>
              <a:t>THANK YOU SO MUCH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1482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60CCF-64FA-4D62-A6B2-AB71797D0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586CA-9B4F-442A-ADC5-3E971AD33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Although the median survival appeared longer in the ICH group (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16 months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compared with the Aza-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group (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10 months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), the confidence intervals were wide and overlapping.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mean survival times were similar in both groups (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10.9 vs 11.0 months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). These findings suggest comparable survival outcomes between the two treatment regimens</a:t>
            </a:r>
            <a:r>
              <a:rPr lang="my-MM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5182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97C38-F6DF-48CA-A394-1F977A22E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E83BB-2B8D-41ED-A643-C1359172E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40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C2CB9-3FC0-4C5C-894A-CE99023E8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CD2466-29E0-4A88-B1BA-750E0A820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91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80716-06B5-FBC1-A0C8-A23A04255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Background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BD233-C0DF-3ED6-E461-9C9018526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Intensive induction chemotherapy remains the standard treatment approach for fit adults acute myeloid leukemia (AML).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However,its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implementation in resource limited settings is quite challenging due to  inadequate supportive care .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Venetoclax,a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BCL-2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inhibitor,has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significant clinical benefit in elderly or medically unfit AML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patients,though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its efficacy in induction-eligible adults is not well established</a:t>
            </a:r>
            <a:r>
              <a:rPr lang="my-MM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587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315D0-9F65-23DC-A2A1-7E436966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E5353-E662-2F58-F04B-A609B8DB8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Despite,we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treated many AML patients for several years,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approximate wo-third of patients were lost during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chemotherapy,also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relapse setting.</a:t>
            </a:r>
          </a:p>
        </p:txBody>
      </p:sp>
    </p:spTree>
    <p:extLst>
      <p:ext uri="{BB962C8B-B14F-4D97-AF65-F5344CB8AC3E}">
        <p14:creationId xmlns:p14="http://schemas.microsoft.com/office/powerpoint/2010/main" val="3369912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EA1D5-9242-6C33-A195-985B61271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M</a:t>
            </a:r>
            <a:r>
              <a:rPr lang="my-MM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</a:rPr>
              <a:t>ETHODS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AB717-4FF0-B857-8442-E775C21DB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0090"/>
            <a:ext cx="10515600" cy="4716873"/>
          </a:xfrm>
        </p:spPr>
        <p:txBody>
          <a:bodyPr>
            <a:normAutofit fontScale="85000" lnSpcReduction="20000"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100" b="1" dirty="0">
                <a:effectLst/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Retrospective analysis </a:t>
            </a:r>
            <a:r>
              <a:rPr lang="my-MM" sz="2100" b="1" dirty="0">
                <a:effectLst/>
                <a:latin typeface="Times New Roman" pitchFamily="18" charset="0"/>
                <a:ea typeface="Tahoma" panose="020B0604030504040204" pitchFamily="34" charset="0"/>
              </a:rPr>
              <a:t>: </a:t>
            </a:r>
            <a:r>
              <a:rPr lang="en-US" sz="2100" b="1" dirty="0">
                <a:effectLst/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newly diagnosed de-novo AML  </a:t>
            </a:r>
            <a:endParaRPr lang="my-MM" sz="2100" b="1" dirty="0">
              <a:effectLst/>
              <a:latin typeface="Times New Roman" pitchFamily="18" charset="0"/>
              <a:ea typeface="Tahoma" panose="020B060403050404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my-MM" sz="2100" b="1" dirty="0">
                <a:latin typeface="Times New Roman" pitchFamily="18" charset="0"/>
                <a:ea typeface="Tahoma" panose="020B0604030504040204" pitchFamily="34" charset="0"/>
              </a:rPr>
              <a:t>Place: </a:t>
            </a:r>
            <a:r>
              <a:rPr lang="en-US" sz="2100" b="1" dirty="0">
                <a:effectLst/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Department of Clinical </a:t>
            </a:r>
            <a:r>
              <a:rPr lang="en-US" sz="2100" b="1" dirty="0" err="1">
                <a:effectLst/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Haematology</a:t>
            </a:r>
            <a:r>
              <a:rPr lang="en-US" sz="2100" b="1" dirty="0">
                <a:effectLst/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, </a:t>
            </a:r>
            <a:r>
              <a:rPr lang="en-US" sz="21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NOGH</a:t>
            </a:r>
            <a:endParaRPr lang="my-MM" sz="2100" b="1" dirty="0">
              <a:latin typeface="Times New Roman" pitchFamily="18" charset="0"/>
              <a:ea typeface="Tahoma" panose="020B060403050404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my-MM" sz="2100" b="1" dirty="0">
                <a:latin typeface="Times New Roman" pitchFamily="18" charset="0"/>
                <a:ea typeface="Tahoma" panose="020B0604030504040204" pitchFamily="34" charset="0"/>
              </a:rPr>
              <a:t>Period: </a:t>
            </a:r>
            <a:r>
              <a:rPr lang="en-US" sz="2100" b="1" dirty="0">
                <a:effectLst/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January 2025 to </a:t>
            </a:r>
            <a:r>
              <a:rPr lang="en-US" sz="2100" b="1" dirty="0" err="1">
                <a:latin typeface="Times New Roman" pitchFamily="18" charset="0"/>
                <a:cs typeface="Times New Roman" pitchFamily="18" charset="0"/>
              </a:rPr>
              <a:t>Feburary</a:t>
            </a:r>
            <a:r>
              <a:rPr lang="en-US" sz="2100" b="1" dirty="0">
                <a:latin typeface="Times New Roman" pitchFamily="18" charset="0"/>
                <a:cs typeface="Times New Roman" pitchFamily="18" charset="0"/>
              </a:rPr>
              <a:t> 2026</a:t>
            </a:r>
            <a:r>
              <a:rPr lang="en-US" sz="2100" b="1" dirty="0">
                <a:effectLst/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my-MM" sz="2100" b="1" dirty="0">
                <a:effectLst/>
                <a:latin typeface="Times New Roman" pitchFamily="18" charset="0"/>
                <a:ea typeface="Tahoma" panose="020B0604030504040204" pitchFamily="34" charset="0"/>
              </a:rPr>
              <a:t>(</a:t>
            </a:r>
            <a:r>
              <a:rPr lang="en-US" sz="2100" b="1" dirty="0">
                <a:latin typeface="Times New Roman" pitchFamily="18" charset="0"/>
                <a:ea typeface="Tahoma" panose="020B0604030504040204" pitchFamily="34" charset="0"/>
              </a:rPr>
              <a:t> 14 </a:t>
            </a:r>
            <a:r>
              <a:rPr lang="my-MM" sz="2100" b="1" dirty="0">
                <a:effectLst/>
                <a:latin typeface="Times New Roman" pitchFamily="18" charset="0"/>
                <a:ea typeface="Tahoma" panose="020B0604030504040204" pitchFamily="34" charset="0"/>
              </a:rPr>
              <a:t>months period)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my-MM" sz="2100" b="1" dirty="0">
                <a:effectLst/>
                <a:latin typeface="Times New Roman" pitchFamily="18" charset="0"/>
                <a:ea typeface="Tahoma" panose="020B0604030504040204" pitchFamily="34" charset="0"/>
              </a:rPr>
              <a:t>Total Patient- 124 AML</a:t>
            </a:r>
          </a:p>
          <a:p>
            <a:endParaRPr lang="my-MM" sz="2100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  <a:p>
            <a:endParaRPr lang="my-MM" sz="2100" dirty="0">
              <a:latin typeface="Tahoma" panose="020B0604030504040204" pitchFamily="34" charset="0"/>
              <a:ea typeface="Tahoma" panose="020B0604030504040204" pitchFamily="34" charset="0"/>
            </a:endParaRPr>
          </a:p>
          <a:p>
            <a:endParaRPr lang="en-US" sz="28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my-MM" sz="2800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  <a:p>
            <a:endParaRPr lang="my-MM" sz="2800" dirty="0">
              <a:latin typeface="Tahoma" panose="020B0604030504040204" pitchFamily="34" charset="0"/>
              <a:ea typeface="Tahoma" panose="020B0604030504040204" pitchFamily="34" charset="0"/>
            </a:endParaRPr>
          </a:p>
          <a:p>
            <a:endParaRPr lang="my-MM" sz="2800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  <a:p>
            <a:endParaRPr lang="my-MM" sz="2800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  <a:p>
            <a:pPr marL="0" indent="0">
              <a:buNone/>
            </a:pPr>
            <a:endParaRPr lang="my-MM" sz="2800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effectLst/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OS</a:t>
            </a:r>
            <a:r>
              <a:rPr lang="en-US" sz="2800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en-US" sz="2800" dirty="0">
                <a:effectLst/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my-MM" sz="2800" dirty="0">
                <a:effectLst/>
                <a:latin typeface="Times New Roman" pitchFamily="18" charset="0"/>
                <a:ea typeface="Tahoma" panose="020B0604030504040204" pitchFamily="34" charset="0"/>
              </a:rPr>
              <a:t>- </a:t>
            </a:r>
            <a:r>
              <a:rPr lang="en-US" sz="2800" dirty="0">
                <a:effectLst/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analyzed using Kaplan-Meier survival analysis</a:t>
            </a:r>
            <a:r>
              <a:rPr lang="en-US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960F3C1-D0AD-4773-99CA-DDB21B7BF2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045405"/>
              </p:ext>
            </p:extLst>
          </p:nvPr>
        </p:nvGraphicFramePr>
        <p:xfrm>
          <a:off x="1067414" y="2761527"/>
          <a:ext cx="8572500" cy="2902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250">
                  <a:extLst>
                    <a:ext uri="{9D8B030D-6E8A-4147-A177-3AD203B41FA5}">
                      <a16:colId xmlns:a16="http://schemas.microsoft.com/office/drawing/2014/main" val="264745741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946249389"/>
                    </a:ext>
                  </a:extLst>
                </a:gridCol>
                <a:gridCol w="3905250">
                  <a:extLst>
                    <a:ext uri="{9D8B030D-6E8A-4147-A177-3AD203B41FA5}">
                      <a16:colId xmlns:a16="http://schemas.microsoft.com/office/drawing/2014/main" val="2334209570"/>
                    </a:ext>
                  </a:extLst>
                </a:gridCol>
              </a:tblGrid>
              <a:tr h="325431">
                <a:tc>
                  <a:txBody>
                    <a:bodyPr/>
                    <a:lstStyle/>
                    <a:p>
                      <a:endParaRPr lang="en-US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my-MM" sz="2000" dirty="0">
                          <a:latin typeface="Times New Roman" pitchFamily="18" charset="0"/>
                          <a:ea typeface="Tahoma" panose="020B0604030504040204" pitchFamily="34" charset="0"/>
                        </a:rPr>
                        <a:t>A</a:t>
                      </a:r>
                      <a:r>
                        <a:rPr lang="en-US" sz="2000" dirty="0">
                          <a:latin typeface="Times New Roman" pitchFamily="18" charset="0"/>
                          <a:ea typeface="Tahoma" panose="020B0604030504040204" pitchFamily="34" charset="0"/>
                        </a:rPr>
                        <a:t>za-Ven</a:t>
                      </a:r>
                      <a:endParaRPr lang="en-US" sz="2000" dirty="0">
                        <a:latin typeface="Times New Roman" pitchFamily="18" charset="0"/>
                        <a:ea typeface="Tahom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ea typeface="Tahoma" panose="020B0604030504040204" pitchFamily="34" charset="0"/>
                          <a:cs typeface="+mn-cs"/>
                        </a:rPr>
                        <a:t>3+7</a:t>
                      </a:r>
                      <a:endParaRPr lang="en-US" sz="2000" dirty="0">
                        <a:latin typeface="Times New Roman" pitchFamily="18" charset="0"/>
                        <a:ea typeface="Tahom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492757736"/>
                  </a:ext>
                </a:extLst>
              </a:tr>
              <a:tr h="802433">
                <a:tc>
                  <a:txBody>
                    <a:bodyPr/>
                    <a:lstStyle/>
                    <a:p>
                      <a:r>
                        <a:rPr lang="my-MM" sz="2000" dirty="0">
                          <a:latin typeface="Times New Roman" pitchFamily="18" charset="0"/>
                          <a:ea typeface="Tahoma" panose="020B0604030504040204" pitchFamily="34" charset="0"/>
                        </a:rPr>
                        <a:t>Induction</a:t>
                      </a:r>
                      <a:endParaRPr lang="en-US" sz="2000" dirty="0">
                        <a:latin typeface="Times New Roman" pitchFamily="18" charset="0"/>
                        <a:ea typeface="Tahom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azacytidine 100mg 7days+ low-dose venetoclax 100mg 14-28 days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incombination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with voriconazole</a:t>
                      </a:r>
                      <a:endParaRPr lang="my-MM" sz="2000" dirty="0">
                        <a:effectLst/>
                        <a:latin typeface="Times New Roman" pitchFamily="18" charset="0"/>
                        <a:ea typeface="Tahoma" panose="020B0604030504040204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my-MM" sz="2000" b="0" dirty="0">
                          <a:effectLst/>
                          <a:latin typeface="Times New Roman" pitchFamily="18" charset="0"/>
                          <a:ea typeface="Tahoma" panose="020B0604030504040204" pitchFamily="34" charset="0"/>
                        </a:rPr>
                        <a:t>Two courses- </a:t>
                      </a:r>
                    </a:p>
                    <a:p>
                      <a:r>
                        <a:rPr lang="my-MM" sz="2000" b="0" dirty="0">
                          <a:effectLst/>
                          <a:latin typeface="Times New Roman" pitchFamily="18" charset="0"/>
                          <a:ea typeface="Tahoma" panose="020B0604030504040204" pitchFamily="34" charset="0"/>
                        </a:rPr>
                        <a:t>S</a:t>
                      </a:r>
                      <a:r>
                        <a:rPr lang="en-US" sz="2000" b="0" dirty="0" err="1">
                          <a:effectLst/>
                          <a:latin typeface="Times New Roman" pitchFamily="18" charset="0"/>
                          <a:ea typeface="Tahoma" panose="020B0604030504040204" pitchFamily="34" charset="0"/>
                          <a:cs typeface="Times New Roman" pitchFamily="18" charset="0"/>
                        </a:rPr>
                        <a:t>tandard</a:t>
                      </a:r>
                      <a:r>
                        <a:rPr lang="en-US" sz="2000" b="0" dirty="0">
                          <a:effectLst/>
                          <a:latin typeface="Times New Roman" pitchFamily="18" charset="0"/>
                          <a:ea typeface="Tahoma" panose="020B0604030504040204" pitchFamily="34" charset="0"/>
                          <a:cs typeface="Times New Roman" pitchFamily="18" charset="0"/>
                        </a:rPr>
                        <a:t> (3+7) induction </a:t>
                      </a:r>
                    </a:p>
                    <a:p>
                      <a:r>
                        <a:rPr lang="my-MM" sz="2000" b="0" dirty="0">
                          <a:effectLst/>
                          <a:latin typeface="Times New Roman" pitchFamily="18" charset="0"/>
                          <a:ea typeface="Tahoma" panose="020B0604030504040204" pitchFamily="34" charset="0"/>
                        </a:rPr>
                        <a:t>(Doxo/Dauno. x 3days + AraC x </a:t>
                      </a:r>
                      <a:r>
                        <a:rPr lang="en-US" sz="2000" b="0" dirty="0">
                          <a:effectLst/>
                          <a:latin typeface="Times New Roman" pitchFamily="18" charset="0"/>
                          <a:ea typeface="Tahoma" panose="020B0604030504040204" pitchFamily="34" charset="0"/>
                        </a:rPr>
                        <a:t>7 </a:t>
                      </a:r>
                      <a:r>
                        <a:rPr lang="my-MM" sz="2000" b="0" dirty="0">
                          <a:effectLst/>
                          <a:latin typeface="Times New Roman" pitchFamily="18" charset="0"/>
                          <a:ea typeface="Tahoma" panose="020B0604030504040204" pitchFamily="34" charset="0"/>
                        </a:rPr>
                        <a:t>days</a:t>
                      </a:r>
                      <a:endParaRPr lang="en-US" sz="2000" b="0" dirty="0">
                        <a:latin typeface="Times New Roman" pitchFamily="18" charset="0"/>
                        <a:ea typeface="Tahom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2437001398"/>
                  </a:ext>
                </a:extLst>
              </a:tr>
              <a:tr h="561703">
                <a:tc>
                  <a:txBody>
                    <a:bodyPr/>
                    <a:lstStyle/>
                    <a:p>
                      <a:r>
                        <a:rPr lang="my-MM" sz="2000" dirty="0">
                          <a:latin typeface="Times New Roman" pitchFamily="18" charset="0"/>
                          <a:ea typeface="Tahoma" panose="020B0604030504040204" pitchFamily="34" charset="0"/>
                        </a:rPr>
                        <a:t>Consolidation</a:t>
                      </a:r>
                      <a:endParaRPr lang="en-US" sz="2000" dirty="0">
                        <a:latin typeface="Times New Roman" pitchFamily="18" charset="0"/>
                        <a:ea typeface="Tahom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my-MM" sz="2000" dirty="0">
                          <a:latin typeface="Times New Roman" pitchFamily="18" charset="0"/>
                          <a:ea typeface="Tahoma" panose="020B0604030504040204" pitchFamily="34" charset="0"/>
                        </a:rPr>
                        <a:t>A</a:t>
                      </a:r>
                      <a:r>
                        <a:rPr lang="en-US" sz="2000" dirty="0" err="1">
                          <a:latin typeface="Times New Roman" pitchFamily="18" charset="0"/>
                          <a:ea typeface="Tahoma" panose="020B0604030504040204" pitchFamily="34" charset="0"/>
                        </a:rPr>
                        <a:t>zaven</a:t>
                      </a:r>
                      <a:r>
                        <a:rPr lang="en-US" sz="2000" baseline="0" dirty="0">
                          <a:latin typeface="Times New Roman" pitchFamily="18" charset="0"/>
                          <a:ea typeface="Tahoma" panose="020B0604030504040204" pitchFamily="34" charset="0"/>
                        </a:rPr>
                        <a:t> monthly </a:t>
                      </a:r>
                      <a:endParaRPr lang="en-US" sz="2000" dirty="0">
                        <a:latin typeface="Times New Roman" pitchFamily="18" charset="0"/>
                        <a:ea typeface="Tahom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my-MM" sz="2000" dirty="0">
                          <a:latin typeface="Times New Roman" pitchFamily="18" charset="0"/>
                          <a:ea typeface="Tahoma" panose="020B0604030504040204" pitchFamily="34" charset="0"/>
                        </a:rPr>
                        <a:t>Three courses of </a:t>
                      </a:r>
                    </a:p>
                    <a:p>
                      <a:r>
                        <a:rPr lang="my-MM" sz="2000" dirty="0">
                          <a:latin typeface="Times New Roman" pitchFamily="18" charset="0"/>
                          <a:ea typeface="Tahoma" panose="020B0604030504040204" pitchFamily="34" charset="0"/>
                        </a:rPr>
                        <a:t>High dose AraC</a:t>
                      </a:r>
                      <a:endParaRPr lang="en-US" sz="2000" dirty="0">
                        <a:latin typeface="Times New Roman" pitchFamily="18" charset="0"/>
                        <a:ea typeface="Tahom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304826119"/>
                  </a:ext>
                </a:extLst>
              </a:tr>
              <a:tr h="494833">
                <a:tc>
                  <a:txBody>
                    <a:bodyPr/>
                    <a:lstStyle/>
                    <a:p>
                      <a:r>
                        <a:rPr lang="my-MM" sz="2000" dirty="0">
                          <a:latin typeface="Times New Roman" pitchFamily="18" charset="0"/>
                          <a:ea typeface="Tahoma" panose="020B0604030504040204" pitchFamily="34" charset="0"/>
                        </a:rPr>
                        <a:t>Maintenance</a:t>
                      </a:r>
                      <a:endParaRPr lang="en-US" sz="2000" dirty="0">
                        <a:latin typeface="Times New Roman" pitchFamily="18" charset="0"/>
                        <a:ea typeface="Tahom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my-MM" sz="2000" dirty="0">
                          <a:latin typeface="Times New Roman" pitchFamily="18" charset="0"/>
                          <a:ea typeface="Tahoma" panose="020B0604030504040204" pitchFamily="34" charset="0"/>
                        </a:rPr>
                        <a:t>A</a:t>
                      </a:r>
                      <a:r>
                        <a:rPr lang="en-US" sz="2000" dirty="0" err="1">
                          <a:latin typeface="Times New Roman" pitchFamily="18" charset="0"/>
                          <a:ea typeface="Tahoma" panose="020B0604030504040204" pitchFamily="34" charset="0"/>
                        </a:rPr>
                        <a:t>zaven</a:t>
                      </a:r>
                      <a:r>
                        <a:rPr lang="en-US" sz="2000" baseline="0" dirty="0">
                          <a:latin typeface="Times New Roman" pitchFamily="18" charset="0"/>
                          <a:ea typeface="Tahoma" panose="020B0604030504040204" pitchFamily="34" charset="0"/>
                        </a:rPr>
                        <a:t> till relapse</a:t>
                      </a:r>
                      <a:endParaRPr lang="en-US" sz="2000" dirty="0">
                        <a:latin typeface="Times New Roman" pitchFamily="18" charset="0"/>
                        <a:ea typeface="Tahom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ea typeface="Tahoma" panose="020B0604030504040204" pitchFamily="34" charset="0"/>
                          <a:cs typeface="+mn-cs"/>
                        </a:rPr>
                        <a:t>Aza</a:t>
                      </a:r>
                      <a:r>
                        <a:rPr lang="en-US" sz="2000" baseline="0" dirty="0">
                          <a:latin typeface="Times New Roman" pitchFamily="18" charset="0"/>
                          <a:ea typeface="Tahoma" panose="020B0604030504040204" pitchFamily="34" charset="0"/>
                          <a:cs typeface="+mn-cs"/>
                        </a:rPr>
                        <a:t> or PO 6MP,Mtx</a:t>
                      </a:r>
                      <a:endParaRPr lang="en-US" sz="2000" dirty="0">
                        <a:latin typeface="Times New Roman" pitchFamily="18" charset="0"/>
                        <a:ea typeface="Tahoma" panose="020B0604030504040204" pitchFamily="34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3865853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725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540BC-9245-085E-133C-78DE48B05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R</a:t>
            </a:r>
            <a:r>
              <a:rPr lang="my-MM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</a:rPr>
              <a:t>ESULTS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B4B29-A49F-A8B9-197F-52C488326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my-MM" sz="4600" b="1" dirty="0">
                <a:effectLst/>
                <a:latin typeface="Times New Roman" panose="02020603050405020304" pitchFamily="18" charset="0"/>
                <a:ea typeface="Tahoma" panose="020B0604030504040204" pitchFamily="34" charset="0"/>
              </a:rPr>
              <a:t>Patients’ characteristics</a:t>
            </a:r>
            <a:endParaRPr lang="en-US" sz="4600" b="1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A total of 124 </a:t>
            </a:r>
            <a:r>
              <a:rPr lang="my-MM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</a:rPr>
              <a:t>AML –</a:t>
            </a:r>
            <a:r>
              <a:rPr lang="en-US" sz="2800" b="1" dirty="0">
                <a:latin typeface="Times New Roman" pitchFamily="18" charset="0"/>
                <a:ea typeface="Tahoma" panose="020B0604030504040204" pitchFamily="34" charset="0"/>
              </a:rPr>
              <a:t>Azaven-31</a:t>
            </a:r>
            <a:r>
              <a:rPr lang="en-US" sz="2800" b="1" dirty="0">
                <a:effectLst/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 </a:t>
            </a:r>
            <a:endParaRPr lang="my-MM" sz="2800" b="1" dirty="0">
              <a:latin typeface="Times New Roman" pitchFamily="18" charset="0"/>
              <a:ea typeface="Tahoma" panose="020B060403050404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my-MM" sz="2800" b="1" dirty="0">
                <a:effectLst/>
                <a:latin typeface="Times New Roman" pitchFamily="18" charset="0"/>
                <a:ea typeface="Tahoma" panose="020B0604030504040204" pitchFamily="34" charset="0"/>
              </a:rPr>
              <a:t>                 -   </a:t>
            </a:r>
            <a:r>
              <a:rPr lang="en-US" sz="28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3+7 </a:t>
            </a:r>
            <a:r>
              <a:rPr lang="my-MM" sz="2800" b="1" dirty="0">
                <a:effectLst/>
                <a:latin typeface="Times New Roman" pitchFamily="18" charset="0"/>
                <a:ea typeface="Tahoma" panose="020B0604030504040204" pitchFamily="34" charset="0"/>
              </a:rPr>
              <a:t>-</a:t>
            </a:r>
            <a:r>
              <a:rPr lang="en-US" sz="2800" b="1" dirty="0">
                <a:effectLst/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93</a:t>
            </a:r>
            <a:endParaRPr lang="en-US" sz="2800" dirty="0">
              <a:effectLst/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my-MM" sz="2800" b="1" dirty="0">
                <a:latin typeface="Times New Roman" pitchFamily="18" charset="0"/>
                <a:ea typeface="Tahoma" panose="020B0604030504040204" pitchFamily="34" charset="0"/>
              </a:rPr>
              <a:t>Age: </a:t>
            </a:r>
            <a:r>
              <a:rPr lang="en-US" sz="28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Median age was 40 (range 12-80 years) in 3+7 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              versus 68 (range 31-82 years) in </a:t>
            </a:r>
            <a:r>
              <a:rPr lang="en-US" sz="2800" b="1" dirty="0" err="1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aza-ven</a:t>
            </a:r>
            <a:r>
              <a:rPr lang="en-US" sz="28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group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my-MM" sz="2800" b="1" dirty="0">
                <a:latin typeface="Times New Roman" pitchFamily="18" charset="0"/>
                <a:ea typeface="Tahoma" panose="020B0604030504040204" pitchFamily="34" charset="0"/>
              </a:rPr>
              <a:t>Gender: </a:t>
            </a:r>
            <a:r>
              <a:rPr lang="en-US" sz="28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56%-females, and male to female ratio 4:5 in       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                    both groups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2800" b="1" dirty="0">
                <a:latin typeface="Times New Roman" pitchFamily="18" charset="0"/>
                <a:ea typeface="Tahoma" panose="020B0604030504040204" pitchFamily="34" charset="0"/>
              </a:rPr>
              <a:t>Genetic risk assessment by FISH is available only in </a:t>
            </a:r>
            <a:r>
              <a:rPr lang="my-MM" sz="2800" b="1" dirty="0">
                <a:effectLst/>
                <a:latin typeface="Times New Roman" pitchFamily="18" charset="0"/>
                <a:ea typeface="Tahoma" panose="020B0604030504040204" pitchFamily="34" charset="0"/>
              </a:rPr>
              <a:t>–</a:t>
            </a:r>
            <a:r>
              <a:rPr lang="en-US" sz="2800" b="1" dirty="0">
                <a:latin typeface="Times New Roman" pitchFamily="18" charset="0"/>
                <a:ea typeface="Tahoma" panose="020B0604030504040204" pitchFamily="34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Times New Roman" pitchFamily="18" charset="0"/>
                <a:ea typeface="Tahoma" panose="020B0604030504040204" pitchFamily="34" charset="0"/>
              </a:rPr>
              <a:t>                        39 </a:t>
            </a:r>
            <a:r>
              <a:rPr lang="my-MM" sz="2800" b="1" dirty="0">
                <a:effectLst/>
                <a:latin typeface="Times New Roman" pitchFamily="18" charset="0"/>
                <a:ea typeface="Tahoma" panose="020B0604030504040204" pitchFamily="34" charset="0"/>
              </a:rPr>
              <a:t>cases (</a:t>
            </a:r>
            <a:r>
              <a:rPr lang="en-US" sz="2800" b="1" dirty="0">
                <a:latin typeface="Times New Roman" pitchFamily="18" charset="0"/>
                <a:ea typeface="Tahoma" panose="020B0604030504040204" pitchFamily="34" charset="0"/>
              </a:rPr>
              <a:t>41.9</a:t>
            </a:r>
            <a:r>
              <a:rPr lang="en-US" sz="2800" b="1" dirty="0">
                <a:effectLst/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3</a:t>
            </a:r>
            <a:r>
              <a:rPr lang="my-MM" sz="2800" b="1" dirty="0">
                <a:effectLst/>
                <a:latin typeface="Times New Roman" pitchFamily="18" charset="0"/>
                <a:ea typeface="Tahoma" panose="020B0604030504040204" pitchFamily="34" charset="0"/>
              </a:rPr>
              <a:t>%)</a:t>
            </a:r>
            <a:r>
              <a:rPr lang="en-US" sz="2800" b="1" dirty="0">
                <a:effectLst/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ea typeface="Tahoma" panose="020B0604030504040204" pitchFamily="34" charset="0"/>
              </a:rPr>
              <a:t>in 3+7 versus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Times New Roman" pitchFamily="18" charset="0"/>
                <a:ea typeface="Tahoma" panose="020B0604030504040204" pitchFamily="34" charset="0"/>
              </a:rPr>
              <a:t>                        12 (38.70%) in </a:t>
            </a:r>
            <a:r>
              <a:rPr lang="en-US" sz="2800" b="1" dirty="0" err="1">
                <a:latin typeface="Times New Roman" pitchFamily="18" charset="0"/>
                <a:ea typeface="Tahoma" panose="020B0604030504040204" pitchFamily="34" charset="0"/>
              </a:rPr>
              <a:t>aza</a:t>
            </a:r>
            <a:r>
              <a:rPr lang="my-MM" sz="2800" b="1" dirty="0">
                <a:latin typeface="Times New Roman" pitchFamily="18" charset="0"/>
                <a:ea typeface="Tahoma" panose="020B0604030504040204" pitchFamily="34" charset="0"/>
              </a:rPr>
              <a:t>-</a:t>
            </a:r>
            <a:r>
              <a:rPr lang="en-US" sz="2800" b="1" dirty="0" err="1">
                <a:latin typeface="Times New Roman" pitchFamily="18" charset="0"/>
                <a:ea typeface="Tahoma" panose="020B0604030504040204" pitchFamily="34" charset="0"/>
              </a:rPr>
              <a:t>ven</a:t>
            </a:r>
            <a:r>
              <a:rPr lang="en-US" sz="2800" b="1" dirty="0">
                <a:latin typeface="Times New Roman" pitchFamily="18" charset="0"/>
                <a:ea typeface="Tahoma" panose="020B0604030504040204" pitchFamily="34" charset="0"/>
              </a:rPr>
              <a:t>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700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Risk profile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          3+7 </a:t>
            </a:r>
            <a:r>
              <a:rPr lang="my-MM" dirty="0">
                <a:latin typeface="Times New Roman" pitchFamily="18" charset="0"/>
                <a:cs typeface="Times New Roman" pitchFamily="18" charset="0"/>
              </a:rPr>
              <a:t>treatment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7276" y="1489586"/>
            <a:ext cx="4671911" cy="595595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Aza+Ven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my-MM" sz="2800" dirty="0">
                <a:latin typeface="Times New Roman" pitchFamily="18" charset="0"/>
                <a:cs typeface="Times New Roman" pitchFamily="18" charset="0"/>
              </a:rPr>
              <a:t>reatment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058DDA7-7906-4971-8BBB-CEF0E1F93C7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35975961"/>
              </p:ext>
            </p:extLst>
          </p:nvPr>
        </p:nvGraphicFramePr>
        <p:xfrm>
          <a:off x="1415845" y="2209800"/>
          <a:ext cx="4529343" cy="4454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6">
            <a:extLst>
              <a:ext uri="{FF2B5EF4-FFF2-40B4-BE49-F238E27FC236}">
                <a16:creationId xmlns:a16="http://schemas.microsoft.com/office/drawing/2014/main" id="{F058DDA7-7906-4971-8BBB-CEF0E1F93C78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394439219"/>
              </p:ext>
            </p:extLst>
          </p:nvPr>
        </p:nvGraphicFramePr>
        <p:xfrm>
          <a:off x="6205845" y="2085181"/>
          <a:ext cx="4041775" cy="4772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91104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3ACBD-1DB4-45D8-83C2-84BA57D4A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36576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AzaVen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my-MM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</a:rPr>
              <a:t>(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31)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D6C276-C996-41D5-B3C1-E1A221F51017}"/>
              </a:ext>
            </a:extLst>
          </p:cNvPr>
          <p:cNvSpPr txBox="1"/>
          <p:nvPr/>
        </p:nvSpPr>
        <p:spPr>
          <a:xfrm>
            <a:off x="1803700" y="1294110"/>
            <a:ext cx="1720550" cy="52322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itchFamily="18" charset="0"/>
              </a:rPr>
              <a:t>31 AM</a:t>
            </a:r>
            <a:r>
              <a:rPr lang="my-MM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L </a:t>
            </a:r>
            <a:endParaRPr lang="en-US" sz="28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777184-E419-4F38-A845-9A20F2EEE555}"/>
              </a:ext>
            </a:extLst>
          </p:cNvPr>
          <p:cNvSpPr txBox="1"/>
          <p:nvPr/>
        </p:nvSpPr>
        <p:spPr>
          <a:xfrm>
            <a:off x="2175951" y="2505644"/>
            <a:ext cx="1257300" cy="52322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27</a:t>
            </a:r>
            <a:r>
              <a:rPr lang="my-MM" sz="2800" b="1" dirty="0">
                <a:solidFill>
                  <a:schemeClr val="bg2"/>
                </a:solidFill>
              </a:rPr>
              <a:t> </a:t>
            </a:r>
            <a:endParaRPr lang="en-US" sz="2800" b="1" dirty="0">
              <a:solidFill>
                <a:schemeClr val="bg2"/>
              </a:solidFill>
            </a:endParaRP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34B7231A-E875-4816-85A3-B15420E7A391}"/>
              </a:ext>
            </a:extLst>
          </p:cNvPr>
          <p:cNvSpPr/>
          <p:nvPr/>
        </p:nvSpPr>
        <p:spPr>
          <a:xfrm>
            <a:off x="2438401" y="1957683"/>
            <a:ext cx="314325" cy="4210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FD7A05B3-19A0-4CD7-B923-D842131A3FAA}"/>
              </a:ext>
            </a:extLst>
          </p:cNvPr>
          <p:cNvSpPr/>
          <p:nvPr/>
        </p:nvSpPr>
        <p:spPr>
          <a:xfrm>
            <a:off x="2956307" y="2122482"/>
            <a:ext cx="84022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F8AFBE-3C14-4DF2-A347-903D7CD3CCEB}"/>
              </a:ext>
            </a:extLst>
          </p:cNvPr>
          <p:cNvSpPr txBox="1"/>
          <p:nvPr/>
        </p:nvSpPr>
        <p:spPr>
          <a:xfrm>
            <a:off x="3803846" y="1817330"/>
            <a:ext cx="1754616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ID 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4</a:t>
            </a:r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(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 12.9 </a:t>
            </a:r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%) </a:t>
            </a:r>
            <a:endParaRPr lang="en-US" sz="2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3F18AF-0DC5-4314-8AB5-A8061BDB467C}"/>
              </a:ext>
            </a:extLst>
          </p:cNvPr>
          <p:cNvSpPr txBox="1"/>
          <p:nvPr/>
        </p:nvSpPr>
        <p:spPr>
          <a:xfrm>
            <a:off x="2158367" y="3667195"/>
            <a:ext cx="1257300" cy="52322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26</a:t>
            </a:r>
            <a:endParaRPr lang="en-US" sz="2800" b="1" dirty="0">
              <a:solidFill>
                <a:schemeClr val="bg2"/>
              </a:solidFill>
            </a:endParaRPr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086D2120-B4D2-4BC0-BC7F-5D86A5789469}"/>
              </a:ext>
            </a:extLst>
          </p:cNvPr>
          <p:cNvSpPr/>
          <p:nvPr/>
        </p:nvSpPr>
        <p:spPr>
          <a:xfrm>
            <a:off x="2457246" y="3093179"/>
            <a:ext cx="314325" cy="4210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F0E84465-EA7D-4F95-8026-0C99BF12E7BA}"/>
              </a:ext>
            </a:extLst>
          </p:cNvPr>
          <p:cNvSpPr/>
          <p:nvPr/>
        </p:nvSpPr>
        <p:spPr>
          <a:xfrm flipV="1">
            <a:off x="2955101" y="3211297"/>
            <a:ext cx="78072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1603F8-65ED-477E-AFC9-16AB42D8C327}"/>
              </a:ext>
            </a:extLst>
          </p:cNvPr>
          <p:cNvSpPr txBox="1"/>
          <p:nvPr/>
        </p:nvSpPr>
        <p:spPr>
          <a:xfrm>
            <a:off x="2116558" y="5020719"/>
            <a:ext cx="1257300" cy="52322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22</a:t>
            </a:r>
            <a:r>
              <a:rPr lang="my-MM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endParaRPr lang="en-US" sz="28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31E44790-68DA-4817-BC2C-1BF9EF4CEF7E}"/>
              </a:ext>
            </a:extLst>
          </p:cNvPr>
          <p:cNvSpPr/>
          <p:nvPr/>
        </p:nvSpPr>
        <p:spPr>
          <a:xfrm>
            <a:off x="2476371" y="4313575"/>
            <a:ext cx="314325" cy="4210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F527C6AF-CAEA-422C-88D6-E8F76D783EC5}"/>
              </a:ext>
            </a:extLst>
          </p:cNvPr>
          <p:cNvSpPr/>
          <p:nvPr/>
        </p:nvSpPr>
        <p:spPr>
          <a:xfrm>
            <a:off x="2970659" y="4486866"/>
            <a:ext cx="84022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F3D9E0CC-0381-48D8-94B6-D587AC9157CD}"/>
              </a:ext>
            </a:extLst>
          </p:cNvPr>
          <p:cNvSpPr/>
          <p:nvPr/>
        </p:nvSpPr>
        <p:spPr>
          <a:xfrm>
            <a:off x="2476371" y="5811530"/>
            <a:ext cx="314325" cy="4210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F256749-4077-4DC6-AED0-5FB3C54706C4}"/>
              </a:ext>
            </a:extLst>
          </p:cNvPr>
          <p:cNvSpPr txBox="1"/>
          <p:nvPr/>
        </p:nvSpPr>
        <p:spPr>
          <a:xfrm>
            <a:off x="1803700" y="6300208"/>
            <a:ext cx="2852224" cy="523220"/>
          </a:xfrm>
          <a:prstGeom prst="rect">
            <a:avLst/>
          </a:prstGeom>
          <a:solidFill>
            <a:srgbClr val="04865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my-MM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(</a:t>
            </a:r>
            <a:r>
              <a:rPr lang="en-US" sz="28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54.83 </a:t>
            </a:r>
            <a:r>
              <a:rPr lang="my-MM" sz="2800" b="1" dirty="0">
                <a:solidFill>
                  <a:schemeClr val="bg2"/>
                </a:solidFill>
              </a:rPr>
              <a:t>%) </a:t>
            </a:r>
            <a:endParaRPr lang="en-US" sz="2800" b="1" dirty="0">
              <a:solidFill>
                <a:schemeClr val="bg2"/>
              </a:solidFill>
            </a:endParaRP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201655B9-8F8A-4811-BF6E-88C0FB57F97D}"/>
              </a:ext>
            </a:extLst>
          </p:cNvPr>
          <p:cNvSpPr/>
          <p:nvPr/>
        </p:nvSpPr>
        <p:spPr>
          <a:xfrm flipV="1">
            <a:off x="2860366" y="5922981"/>
            <a:ext cx="64137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648E1D8-CFF1-4216-9B79-0A75252C456F}"/>
              </a:ext>
            </a:extLst>
          </p:cNvPr>
          <p:cNvSpPr txBox="1"/>
          <p:nvPr/>
        </p:nvSpPr>
        <p:spPr>
          <a:xfrm>
            <a:off x="3429159" y="5660011"/>
            <a:ext cx="2255673" cy="40011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Relapse 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5 </a:t>
            </a:r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(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16.1</a:t>
            </a:r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%) </a:t>
            </a:r>
            <a:endParaRPr lang="en-US" sz="2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D9BA577F-C9F3-4B76-99EA-63181402FDF8}"/>
              </a:ext>
            </a:extLst>
          </p:cNvPr>
          <p:cNvSpPr txBox="1">
            <a:spLocks/>
          </p:cNvSpPr>
          <p:nvPr/>
        </p:nvSpPr>
        <p:spPr>
          <a:xfrm>
            <a:off x="6553202" y="411548"/>
            <a:ext cx="3886199" cy="882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2A63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</a:rPr>
              <a:t>3+7</a:t>
            </a:r>
            <a:r>
              <a:rPr lang="en-US" b="1" dirty="0">
                <a:solidFill>
                  <a:srgbClr val="2A63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my-MM" b="1" dirty="0">
                <a:solidFill>
                  <a:srgbClr val="2A63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</a:rPr>
              <a:t>(</a:t>
            </a:r>
            <a:r>
              <a:rPr lang="en-US" b="1" dirty="0">
                <a:solidFill>
                  <a:srgbClr val="2A63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</a:rPr>
              <a:t>93</a:t>
            </a:r>
            <a:r>
              <a:rPr lang="en-US" b="1" dirty="0">
                <a:solidFill>
                  <a:srgbClr val="2A63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)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2EE5203-88D5-42F2-BED3-176765F6B98A}"/>
              </a:ext>
            </a:extLst>
          </p:cNvPr>
          <p:cNvSpPr txBox="1"/>
          <p:nvPr/>
        </p:nvSpPr>
        <p:spPr>
          <a:xfrm>
            <a:off x="6581774" y="1355351"/>
            <a:ext cx="2562226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93  AM</a:t>
            </a:r>
            <a:r>
              <a:rPr lang="my-MM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L </a:t>
            </a:r>
            <a:endParaRPr lang="en-US" sz="28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Arrow: Down 25">
            <a:extLst>
              <a:ext uri="{FF2B5EF4-FFF2-40B4-BE49-F238E27FC236}">
                <a16:creationId xmlns:a16="http://schemas.microsoft.com/office/drawing/2014/main" id="{315E3CE8-CA7D-491E-91CE-3241D2DB6459}"/>
              </a:ext>
            </a:extLst>
          </p:cNvPr>
          <p:cNvSpPr/>
          <p:nvPr/>
        </p:nvSpPr>
        <p:spPr>
          <a:xfrm>
            <a:off x="6869534" y="1934062"/>
            <a:ext cx="314325" cy="4210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44A53A2-8678-42D2-B063-0BB23694BBF0}"/>
              </a:ext>
            </a:extLst>
          </p:cNvPr>
          <p:cNvSpPr txBox="1"/>
          <p:nvPr/>
        </p:nvSpPr>
        <p:spPr>
          <a:xfrm>
            <a:off x="8264183" y="1910577"/>
            <a:ext cx="2326116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ED 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12</a:t>
            </a:r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(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 12.9 </a:t>
            </a:r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%) </a:t>
            </a:r>
            <a:endParaRPr lang="en-US" sz="2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D9971D8-9732-4BA8-97A8-FDD08F0DC630}"/>
              </a:ext>
            </a:extLst>
          </p:cNvPr>
          <p:cNvSpPr txBox="1"/>
          <p:nvPr/>
        </p:nvSpPr>
        <p:spPr>
          <a:xfrm>
            <a:off x="8264183" y="2926848"/>
            <a:ext cx="2326116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ID 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19</a:t>
            </a:r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20.4 </a:t>
            </a:r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%) </a:t>
            </a:r>
            <a:endParaRPr lang="en-US" sz="2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CD358D4-EBD4-40E3-9F10-1B89EF192513}"/>
              </a:ext>
            </a:extLst>
          </p:cNvPr>
          <p:cNvSpPr txBox="1"/>
          <p:nvPr/>
        </p:nvSpPr>
        <p:spPr>
          <a:xfrm>
            <a:off x="6605186" y="2389416"/>
            <a:ext cx="1257300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81</a:t>
            </a:r>
            <a:r>
              <a:rPr lang="my-MM" sz="2800" b="1" dirty="0">
                <a:solidFill>
                  <a:schemeClr val="bg2"/>
                </a:solidFill>
              </a:rPr>
              <a:t> </a:t>
            </a:r>
            <a:endParaRPr lang="en-US" sz="2800" b="1" dirty="0">
              <a:solidFill>
                <a:schemeClr val="bg2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698EE3B-2CB6-4F95-B5A3-9DB1417FE082}"/>
              </a:ext>
            </a:extLst>
          </p:cNvPr>
          <p:cNvSpPr txBox="1"/>
          <p:nvPr/>
        </p:nvSpPr>
        <p:spPr>
          <a:xfrm>
            <a:off x="6588617" y="3381586"/>
            <a:ext cx="1257300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62</a:t>
            </a:r>
            <a:r>
              <a:rPr lang="my-MM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endParaRPr lang="en-US" sz="28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Arrow: Down 30">
            <a:extLst>
              <a:ext uri="{FF2B5EF4-FFF2-40B4-BE49-F238E27FC236}">
                <a16:creationId xmlns:a16="http://schemas.microsoft.com/office/drawing/2014/main" id="{E322A5FF-AC47-4099-8848-16153EFB1FED}"/>
              </a:ext>
            </a:extLst>
          </p:cNvPr>
          <p:cNvSpPr/>
          <p:nvPr/>
        </p:nvSpPr>
        <p:spPr>
          <a:xfrm>
            <a:off x="6869534" y="2943902"/>
            <a:ext cx="314325" cy="4210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row: Down 31">
            <a:extLst>
              <a:ext uri="{FF2B5EF4-FFF2-40B4-BE49-F238E27FC236}">
                <a16:creationId xmlns:a16="http://schemas.microsoft.com/office/drawing/2014/main" id="{CD064E4D-E5B1-4331-B6D8-4677EAC6FF51}"/>
              </a:ext>
            </a:extLst>
          </p:cNvPr>
          <p:cNvSpPr/>
          <p:nvPr/>
        </p:nvSpPr>
        <p:spPr>
          <a:xfrm>
            <a:off x="6861952" y="3943425"/>
            <a:ext cx="314325" cy="4210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6562F42-ACE9-4028-99F4-7908808AA4AB}"/>
              </a:ext>
            </a:extLst>
          </p:cNvPr>
          <p:cNvSpPr txBox="1"/>
          <p:nvPr/>
        </p:nvSpPr>
        <p:spPr>
          <a:xfrm>
            <a:off x="8264183" y="3943425"/>
            <a:ext cx="2326116" cy="4001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Abandon 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9 </a:t>
            </a:r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(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9.6</a:t>
            </a:r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%) </a:t>
            </a:r>
            <a:endParaRPr lang="en-US" sz="2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18E0748-ECA4-418D-A22D-3712611E365D}"/>
              </a:ext>
            </a:extLst>
          </p:cNvPr>
          <p:cNvSpPr txBox="1"/>
          <p:nvPr/>
        </p:nvSpPr>
        <p:spPr>
          <a:xfrm>
            <a:off x="8183726" y="4832684"/>
            <a:ext cx="2484275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Consolidation death 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5 </a:t>
            </a:r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(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5.3</a:t>
            </a:r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%) </a:t>
            </a:r>
            <a:endParaRPr lang="en-US" sz="2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D500E95-29A7-4FC3-9240-07B3352CA27C}"/>
              </a:ext>
            </a:extLst>
          </p:cNvPr>
          <p:cNvSpPr txBox="1"/>
          <p:nvPr/>
        </p:nvSpPr>
        <p:spPr>
          <a:xfrm>
            <a:off x="6568921" y="4417706"/>
            <a:ext cx="1214710" cy="523220"/>
          </a:xfrm>
          <a:prstGeom prst="rect">
            <a:avLst/>
          </a:prstGeom>
          <a:solidFill>
            <a:srgbClr val="2A63A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53</a:t>
            </a:r>
            <a:r>
              <a:rPr lang="my-MM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endParaRPr lang="en-US" sz="28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A63CA1-701C-4755-9176-AADDD332C5B7}"/>
              </a:ext>
            </a:extLst>
          </p:cNvPr>
          <p:cNvSpPr txBox="1"/>
          <p:nvPr/>
        </p:nvSpPr>
        <p:spPr>
          <a:xfrm>
            <a:off x="6568183" y="5357889"/>
            <a:ext cx="1257300" cy="523220"/>
          </a:xfrm>
          <a:prstGeom prst="rect">
            <a:avLst/>
          </a:prstGeom>
          <a:solidFill>
            <a:srgbClr val="2A63A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48</a:t>
            </a:r>
            <a:endParaRPr lang="en-US" sz="28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Arrow: Down 36">
            <a:extLst>
              <a:ext uri="{FF2B5EF4-FFF2-40B4-BE49-F238E27FC236}">
                <a16:creationId xmlns:a16="http://schemas.microsoft.com/office/drawing/2014/main" id="{EA733E2E-E854-47F9-9D6B-6426AF08F702}"/>
              </a:ext>
            </a:extLst>
          </p:cNvPr>
          <p:cNvSpPr/>
          <p:nvPr/>
        </p:nvSpPr>
        <p:spPr>
          <a:xfrm>
            <a:off x="6861952" y="4936986"/>
            <a:ext cx="314325" cy="4210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row: Down 37">
            <a:extLst>
              <a:ext uri="{FF2B5EF4-FFF2-40B4-BE49-F238E27FC236}">
                <a16:creationId xmlns:a16="http://schemas.microsoft.com/office/drawing/2014/main" id="{4B7B5BCD-B210-4043-8260-F3981ADA01BA}"/>
              </a:ext>
            </a:extLst>
          </p:cNvPr>
          <p:cNvSpPr/>
          <p:nvPr/>
        </p:nvSpPr>
        <p:spPr>
          <a:xfrm>
            <a:off x="6856601" y="5825715"/>
            <a:ext cx="314325" cy="4210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88F1ECF-D4AD-4BA5-B598-32D8257B9439}"/>
              </a:ext>
            </a:extLst>
          </p:cNvPr>
          <p:cNvSpPr txBox="1"/>
          <p:nvPr/>
        </p:nvSpPr>
        <p:spPr>
          <a:xfrm>
            <a:off x="8266429" y="5701491"/>
            <a:ext cx="2221670" cy="40011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Relapse 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1(1</a:t>
            </a:r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%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)</a:t>
            </a:r>
            <a:endParaRPr lang="en-US" sz="2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CD7D55A-547B-4BCE-AE7F-014419F18B61}"/>
              </a:ext>
            </a:extLst>
          </p:cNvPr>
          <p:cNvSpPr txBox="1"/>
          <p:nvPr/>
        </p:nvSpPr>
        <p:spPr>
          <a:xfrm>
            <a:off x="6568183" y="6307686"/>
            <a:ext cx="2694738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47</a:t>
            </a:r>
            <a:r>
              <a:rPr lang="my-MM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(</a:t>
            </a:r>
            <a:r>
              <a:rPr lang="en-US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50.53 </a:t>
            </a:r>
            <a:r>
              <a:rPr lang="my-MM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%) </a:t>
            </a:r>
            <a:endParaRPr lang="en-US" sz="28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E169D22F-3E81-4AF7-A574-E537AEB7A5E6}"/>
              </a:ext>
            </a:extLst>
          </p:cNvPr>
          <p:cNvSpPr/>
          <p:nvPr/>
        </p:nvSpPr>
        <p:spPr>
          <a:xfrm>
            <a:off x="7363521" y="2064449"/>
            <a:ext cx="84022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88838487-A7D2-4FAD-8545-5284B188D01D}"/>
              </a:ext>
            </a:extLst>
          </p:cNvPr>
          <p:cNvSpPr/>
          <p:nvPr/>
        </p:nvSpPr>
        <p:spPr>
          <a:xfrm>
            <a:off x="7385502" y="3047462"/>
            <a:ext cx="84022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71B12CF9-DD81-40E9-BBAA-36EF86E3E8E6}"/>
              </a:ext>
            </a:extLst>
          </p:cNvPr>
          <p:cNvSpPr/>
          <p:nvPr/>
        </p:nvSpPr>
        <p:spPr>
          <a:xfrm>
            <a:off x="7363521" y="4044375"/>
            <a:ext cx="84022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6FAF915F-48AE-47C1-9D57-1ED9BA33B3CE}"/>
              </a:ext>
            </a:extLst>
          </p:cNvPr>
          <p:cNvSpPr/>
          <p:nvPr/>
        </p:nvSpPr>
        <p:spPr>
          <a:xfrm>
            <a:off x="7343506" y="5048233"/>
            <a:ext cx="84022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FD5190EE-785E-4BB0-A826-070998204EA9}"/>
              </a:ext>
            </a:extLst>
          </p:cNvPr>
          <p:cNvSpPr/>
          <p:nvPr/>
        </p:nvSpPr>
        <p:spPr>
          <a:xfrm>
            <a:off x="7343506" y="5981845"/>
            <a:ext cx="84022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5E94037-DBD6-4E72-A369-9F355B0E12A2}"/>
              </a:ext>
            </a:extLst>
          </p:cNvPr>
          <p:cNvSpPr txBox="1"/>
          <p:nvPr/>
        </p:nvSpPr>
        <p:spPr>
          <a:xfrm rot="10800000" flipV="1">
            <a:off x="3731585" y="4497869"/>
            <a:ext cx="2440614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bg2"/>
                </a:solidFill>
                <a:latin typeface="Times New Roman" panose="02020603050405020304" pitchFamily="18" charset="0"/>
              </a:rPr>
              <a:t>Consoldation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death</a:t>
            </a:r>
          </a:p>
          <a:p>
            <a:pPr algn="ctr"/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4 </a:t>
            </a:r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(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12.9 </a:t>
            </a:r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%) </a:t>
            </a:r>
            <a:endParaRPr lang="en-US" sz="2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3758AD2-09D8-4381-B942-7DA93572EE1A}"/>
              </a:ext>
            </a:extLst>
          </p:cNvPr>
          <p:cNvSpPr txBox="1"/>
          <p:nvPr/>
        </p:nvSpPr>
        <p:spPr>
          <a:xfrm>
            <a:off x="3731586" y="3048000"/>
            <a:ext cx="2198523" cy="4001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Abandon </a:t>
            </a: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1(3.2</a:t>
            </a:r>
            <a:r>
              <a:rPr lang="my-MM" sz="20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%) </a:t>
            </a:r>
            <a:endParaRPr lang="en-US" sz="2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782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Comparative Survival of AML by Kaplan-Meier Survival</a:t>
            </a:r>
            <a:r>
              <a:rPr lang="my-MM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Analysis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8932" y="1600201"/>
            <a:ext cx="7694137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8060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78FFD-5C9E-4305-BA7B-DB4C116DE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57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Kaplan–Meier survival analysis demonstrated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no statistically significant difference in survival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between patients treated with ICH(Cytarabine plus Daunorubicin) and those treated with Azacitidine plus Venetoclax </a:t>
            </a:r>
            <a:endParaRPr lang="my-MM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my-MM" sz="24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(log-rank test, p = 0.647). </a:t>
            </a:r>
            <a:endParaRPr lang="my-MM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547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">
      <a:majorFont>
        <a:latin typeface="Avenir Next LT Pro Demi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440</TotalTime>
  <Words>824</Words>
  <Application>Microsoft Office PowerPoint</Application>
  <PresentationFormat>Widescreen</PresentationFormat>
  <Paragraphs>127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Aptos</vt:lpstr>
      <vt:lpstr>Arial</vt:lpstr>
      <vt:lpstr>Avenir Next LT Pro Demi</vt:lpstr>
      <vt:lpstr>Avenir Next LT Pro Light</vt:lpstr>
      <vt:lpstr>Calibri</vt:lpstr>
      <vt:lpstr>Tahoma</vt:lpstr>
      <vt:lpstr>Times New Roman</vt:lpstr>
      <vt:lpstr>Wingdings</vt:lpstr>
      <vt:lpstr>Office Theme</vt:lpstr>
      <vt:lpstr>PowerPoint Presentation</vt:lpstr>
      <vt:lpstr> Background </vt:lpstr>
      <vt:lpstr>PowerPoint Presentation</vt:lpstr>
      <vt:lpstr>METHODS</vt:lpstr>
      <vt:lpstr>RESULTS </vt:lpstr>
      <vt:lpstr>Risk profile</vt:lpstr>
      <vt:lpstr>AzaVen (31)</vt:lpstr>
      <vt:lpstr>Comparative Survival of AML by Kaplan-Meier Survival Analysis</vt:lpstr>
      <vt:lpstr>PowerPoint Presentation</vt:lpstr>
      <vt:lpstr>PowerPoint Presentation</vt:lpstr>
      <vt:lpstr>PowerPoint Presentation</vt:lpstr>
      <vt:lpstr>PowerPoint Presentation</vt:lpstr>
      <vt:lpstr>                   Conclusion:</vt:lpstr>
      <vt:lpstr>Recommendation: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Cherry Thaint</dc:creator>
  <cp:lastModifiedBy>User</cp:lastModifiedBy>
  <cp:revision>87</cp:revision>
  <dcterms:created xsi:type="dcterms:W3CDTF">2026-02-05T03:50:08Z</dcterms:created>
  <dcterms:modified xsi:type="dcterms:W3CDTF">2026-03-01T06:57:12Z</dcterms:modified>
</cp:coreProperties>
</file>